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94" r:id="rId6"/>
    <p:sldId id="260" r:id="rId7"/>
    <p:sldId id="261" r:id="rId8"/>
    <p:sldId id="262" r:id="rId9"/>
    <p:sldId id="263" r:id="rId10"/>
    <p:sldId id="265" r:id="rId11"/>
    <p:sldId id="266" r:id="rId12"/>
    <p:sldId id="264" r:id="rId13"/>
    <p:sldId id="267" r:id="rId14"/>
    <p:sldId id="268" r:id="rId15"/>
    <p:sldId id="269" r:id="rId16"/>
    <p:sldId id="284" r:id="rId17"/>
    <p:sldId id="291" r:id="rId18"/>
    <p:sldId id="292" r:id="rId19"/>
    <p:sldId id="293" r:id="rId20"/>
    <p:sldId id="286" r:id="rId21"/>
    <p:sldId id="296" r:id="rId22"/>
    <p:sldId id="271" r:id="rId23"/>
    <p:sldId id="274" r:id="rId24"/>
    <p:sldId id="289" r:id="rId25"/>
    <p:sldId id="275" r:id="rId26"/>
    <p:sldId id="278" r:id="rId27"/>
    <p:sldId id="287" r:id="rId28"/>
    <p:sldId id="295" r:id="rId29"/>
    <p:sldId id="273" r:id="rId30"/>
    <p:sldId id="279" r:id="rId31"/>
    <p:sldId id="280" r:id="rId32"/>
    <p:sldId id="281" r:id="rId33"/>
    <p:sldId id="282" r:id="rId34"/>
    <p:sldId id="283" r:id="rId35"/>
    <p:sldId id="288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CEB888"/>
    <a:srgbClr val="A9C88E"/>
    <a:srgbClr val="E4D768"/>
    <a:srgbClr val="B2D1E3"/>
    <a:srgbClr val="B5E6E3"/>
    <a:srgbClr val="BAE6E3"/>
    <a:srgbClr val="B5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047" autoAdjust="0"/>
  </p:normalViewPr>
  <p:slideViewPr>
    <p:cSldViewPr snapToGrid="0">
      <p:cViewPr varScale="1">
        <p:scale>
          <a:sx n="87" d="100"/>
          <a:sy n="87" d="100"/>
        </p:scale>
        <p:origin x="2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DB446-02C8-46D0-B028-D6E72D62B387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3A339-CEAF-480B-98BD-D240E82ED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4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3A339-CEAF-480B-98BD-D240E82ED1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7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9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8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4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6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6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7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DF24-0ADA-49C8-88BF-1D981B2B416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FB96D-46FA-40FA-8170-E3CD2C00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hyperlink" Target="https://garnetandgoldscholar.fsu.edu/engagement-areas/internship-engagem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hyperlink" Target="https://garnetandgoldscholar.fsu.edu/engagement-areas/leadership-engagemen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hyperlink" Target="https://garnetandgoldscholar.fsu.edu/engagement-areas/research-engageme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hyperlink" Target="https://garnetandgoldscholar.fsu.edu/engagement-areas/service-engagemen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garnetandgoldscholar.fsu.edu/about/faqs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garnetandgoldscholar.fsu.edu/" TargetMode="Externa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mailto:garnetandgoldprogram@admin.fsu.edu" TargetMode="External"/><Relationship Id="rId5" Type="http://schemas.openxmlformats.org/officeDocument/2006/relationships/hyperlink" Target="https://garnetandgoldscholar.fsu.edu/contact-us/drop-advising-hours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s://garnetandgoldscholar.fsu.edu/campus-partners/overall-program-advisors" TargetMode="External"/><Relationship Id="rId4" Type="http://schemas.openxmlformats.org/officeDocument/2006/relationships/hyperlink" Target="mailto:garnetandgoldscholar@fsu.ed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s://garnetandgoldscholar.fsu.edu/" TargetMode="External"/><Relationship Id="rId4" Type="http://schemas.openxmlformats.org/officeDocument/2006/relationships/hyperlink" Target="http://my.fsu.edu/" TargetMode="Externa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hyperlink" Target="https://garnetandgoldscholar.fsu.edu/engagement-areas/international-engage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611090"/>
            <a:ext cx="12192000" cy="1246909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816" y="2726971"/>
            <a:ext cx="10170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dobe Garamond Pro Bold" panose="02020702060506020403" pitchFamily="18" charset="0"/>
              </a:rPr>
              <a:t>Get </a:t>
            </a:r>
            <a:r>
              <a:rPr lang="en-US" sz="4400" dirty="0" smtClean="0">
                <a:latin typeface="Adobe Garamond Pro Bold" panose="02020702060506020403" pitchFamily="18" charset="0"/>
              </a:rPr>
              <a:t>Started with the</a:t>
            </a:r>
            <a:endParaRPr lang="en-US" sz="4400" dirty="0">
              <a:latin typeface="Adobe Garamond Pro Bold" panose="02020702060506020403" pitchFamily="18" charset="0"/>
            </a:endParaRPr>
          </a:p>
          <a:p>
            <a:pPr algn="ctr"/>
            <a:r>
              <a:rPr lang="en-US" sz="4400" dirty="0" smtClean="0">
                <a:latin typeface="Adobe Garamond Pro Bold" panose="02020702060506020403" pitchFamily="18" charset="0"/>
              </a:rPr>
              <a:t>Garnet &amp; Gold Scholar Society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61" y="466875"/>
            <a:ext cx="5406279" cy="1141699"/>
          </a:xfrm>
          <a:prstGeom prst="rect">
            <a:avLst/>
          </a:prstGeom>
        </p:spPr>
      </p:pic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216" y="5929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Adobe Garamond Pro" panose="02020502060506020403" pitchFamily="18" charset="0"/>
              </a:rPr>
              <a:t>INTERNSHIP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Choose </a:t>
            </a:r>
            <a:r>
              <a:rPr lang="en-US" dirty="0" smtClean="0">
                <a:latin typeface="Adobe Garamond Pro" panose="02020502060506020403" pitchFamily="18" charset="0"/>
              </a:rPr>
              <a:t>one</a:t>
            </a:r>
            <a:r>
              <a:rPr lang="en-US" dirty="0">
                <a:latin typeface="Adobe Garamond Pro" panose="02020502060506020403" pitchFamily="18" charset="0"/>
              </a:rPr>
              <a:t>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FSU Internship course on </a:t>
            </a:r>
            <a:r>
              <a:rPr lang="en-US" dirty="0" smtClean="0">
                <a:latin typeface="Adobe Garamond Pro" panose="02020502060506020403" pitchFamily="18" charset="0"/>
              </a:rPr>
              <a:t>your official academic </a:t>
            </a:r>
            <a:r>
              <a:rPr lang="en-US" dirty="0">
                <a:latin typeface="Adobe Garamond Pro" panose="02020502060506020403" pitchFamily="18" charset="0"/>
              </a:rPr>
              <a:t>transcript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>
                <a:latin typeface="Adobe Garamond Pro" panose="02020502060506020403" pitchFamily="18" charset="0"/>
              </a:rPr>
              <a:t>The Career Center’s Experience Recognition Program (ERP) </a:t>
            </a:r>
          </a:p>
          <a:p>
            <a:pPr lvl="2">
              <a:buFont typeface="Wingdings" pitchFamily="2" charset="2"/>
              <a:buChar char="q"/>
            </a:pPr>
            <a:r>
              <a:rPr lang="en-US" sz="2200" i="1" dirty="0" smtClean="0">
                <a:latin typeface="Adobe Garamond Pro" panose="02020502060506020403" pitchFamily="18" charset="0"/>
              </a:rPr>
              <a:t>Option 1: Certificate</a:t>
            </a:r>
          </a:p>
          <a:p>
            <a:pPr lvl="2">
              <a:buFont typeface="Wingdings" pitchFamily="2" charset="2"/>
              <a:buChar char="q"/>
            </a:pPr>
            <a:r>
              <a:rPr lang="en-US" sz="2200" i="1" dirty="0" smtClean="0">
                <a:latin typeface="Adobe Garamond Pro" panose="02020502060506020403" pitchFamily="18" charset="0"/>
              </a:rPr>
              <a:t>Option 2: Transcript Notation</a:t>
            </a:r>
          </a:p>
          <a:p>
            <a:endParaRPr lang="en-US" sz="2600" b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Adobe Garamond Pro" panose="02020502060506020403" pitchFamily="18" charset="0"/>
              </a:rPr>
              <a:t>*More information on the </a:t>
            </a:r>
            <a:r>
              <a:rPr lang="en-US" sz="2000" dirty="0" smtClean="0">
                <a:latin typeface="Adobe Garamond Pro" panose="02020502060506020403" pitchFamily="18" charset="0"/>
              </a:rPr>
              <a:t>Internship </a:t>
            </a:r>
            <a:r>
              <a:rPr lang="en-US" sz="2000" dirty="0">
                <a:latin typeface="Adobe Garamond Pro" panose="02020502060506020403" pitchFamily="18" charset="0"/>
              </a:rPr>
              <a:t>Engagement Area can be found here: </a:t>
            </a:r>
            <a:r>
              <a:rPr lang="en-US" sz="2000" dirty="0">
                <a:latin typeface="Adobe Garamond Pro" panose="02020502060506020403" pitchFamily="18" charset="0"/>
                <a:hlinkClick r:id="rId4"/>
              </a:rPr>
              <a:t>https://</a:t>
            </a:r>
            <a:r>
              <a:rPr lang="en-US" sz="2000" dirty="0" smtClean="0">
                <a:latin typeface="Adobe Garamond Pro" panose="02020502060506020403" pitchFamily="18" charset="0"/>
                <a:hlinkClick r:id="rId4"/>
              </a:rPr>
              <a:t>garnetandgoldscholar.fsu.edu/engagement-areas/internship-engagement</a:t>
            </a:r>
            <a:r>
              <a:rPr lang="en-US" sz="2000" dirty="0" smtClean="0">
                <a:latin typeface="Adobe Garamond Pro" panose="02020502060506020403" pitchFamily="18" charset="0"/>
              </a:rPr>
              <a:t> </a:t>
            </a:r>
            <a:endParaRPr lang="en-US" sz="2000" b="1" dirty="0">
              <a:latin typeface="Georg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49" y="825744"/>
            <a:ext cx="2890396" cy="1841706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353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03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>
                <a:latin typeface="Adobe Garamond Pro" panose="02020502060506020403" pitchFamily="18" charset="0"/>
              </a:rPr>
              <a:t>LEADERSHIP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Choose </a:t>
            </a:r>
            <a:r>
              <a:rPr lang="en-US" b="1" u="sng" dirty="0" smtClean="0">
                <a:latin typeface="Adobe Garamond Pro" panose="02020502060506020403" pitchFamily="18" charset="0"/>
              </a:rPr>
              <a:t>two</a:t>
            </a:r>
            <a:r>
              <a:rPr lang="en-US" dirty="0">
                <a:latin typeface="Adobe Garamond Pro" panose="02020502060506020403" pitchFamily="18" charset="0"/>
              </a:rPr>
              <a:t>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Leadership </a:t>
            </a:r>
            <a:r>
              <a:rPr lang="en-US" dirty="0" smtClean="0">
                <a:latin typeface="Adobe Garamond Pro" panose="02020502060506020403" pitchFamily="18" charset="0"/>
              </a:rPr>
              <a:t>Education </a:t>
            </a:r>
            <a:r>
              <a:rPr lang="en-US" sz="1500" i="1" dirty="0" smtClean="0">
                <a:latin typeface="Adobe Garamond Pro" panose="02020502060506020403" pitchFamily="18" charset="0"/>
              </a:rPr>
              <a:t>(from an approved list)</a:t>
            </a:r>
          </a:p>
          <a:p>
            <a:pPr lvl="2">
              <a:buFont typeface="Wingdings" pitchFamily="2" charset="2"/>
              <a:buChar char="q"/>
            </a:pPr>
            <a:r>
              <a:rPr lang="en-US" sz="1600" dirty="0" smtClean="0">
                <a:latin typeface="Adobe Garamond Pro" panose="02020502060506020403" pitchFamily="18" charset="0"/>
              </a:rPr>
              <a:t>Successfully complete an approved 3-credit hour leadership course.</a:t>
            </a:r>
            <a:endParaRPr lang="en-US" sz="1600" dirty="0">
              <a:latin typeface="Adobe Garamond Pro" panose="02020502060506020403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Leadership Development </a:t>
            </a:r>
            <a:r>
              <a:rPr lang="en-US" sz="1500" i="1" dirty="0">
                <a:latin typeface="Adobe Garamond Pro" panose="02020502060506020403" pitchFamily="18" charset="0"/>
              </a:rPr>
              <a:t>(from an approved list</a:t>
            </a:r>
            <a:r>
              <a:rPr lang="en-US" sz="1500" i="1" dirty="0" smtClean="0">
                <a:latin typeface="Adobe Garamond Pro" panose="02020502060506020403" pitchFamily="18" charset="0"/>
              </a:rPr>
              <a:t>)</a:t>
            </a:r>
            <a:endParaRPr lang="en-US" sz="1500" dirty="0" smtClean="0">
              <a:latin typeface="Adobe Garamond Pro" panose="02020502060506020403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US" sz="1600" dirty="0" smtClean="0">
                <a:latin typeface="Adobe Garamond Pro" panose="02020502060506020403" pitchFamily="18" charset="0"/>
              </a:rPr>
              <a:t>Participate in an approved activity/program run by an FSU College or Department</a:t>
            </a:r>
            <a:r>
              <a:rPr lang="en-US" sz="1600" dirty="0">
                <a:latin typeface="Adobe Garamond Pro" panose="02020502060506020403" pitchFamily="18" charset="0"/>
              </a:rPr>
              <a:t> </a:t>
            </a:r>
            <a:r>
              <a:rPr lang="en-US" sz="1600" dirty="0" smtClean="0">
                <a:latin typeface="Adobe Garamond Pro" panose="02020502060506020403" pitchFamily="18" charset="0"/>
              </a:rPr>
              <a:t>and facilitated by an FSU faculty/staff mentor who is invested in the student throughout the experience</a:t>
            </a:r>
            <a:r>
              <a:rPr lang="en-US" sz="1600" dirty="0">
                <a:latin typeface="Adobe Garamond Pro" panose="02020502060506020403" pitchFamily="18" charset="0"/>
              </a:rPr>
              <a:t> </a:t>
            </a:r>
            <a:r>
              <a:rPr lang="en-US" sz="1600" dirty="0" smtClean="0">
                <a:latin typeface="Adobe Garamond Pro" panose="02020502060506020403" pitchFamily="18" charset="0"/>
              </a:rPr>
              <a:t>for a minimum of 50 hours of participation over at least one semester.  </a:t>
            </a:r>
            <a:endParaRPr lang="en-US" sz="1600" dirty="0">
              <a:latin typeface="Adobe Garamond Pro" panose="02020502060506020403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Leadership </a:t>
            </a:r>
            <a:r>
              <a:rPr lang="en-US" dirty="0" smtClean="0">
                <a:latin typeface="Adobe Garamond Pro" panose="02020502060506020403" pitchFamily="18" charset="0"/>
              </a:rPr>
              <a:t>Engagement</a:t>
            </a:r>
          </a:p>
          <a:p>
            <a:pPr lvl="2"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 </a:t>
            </a:r>
            <a:r>
              <a:rPr lang="en-US" sz="1600" dirty="0" smtClean="0">
                <a:latin typeface="Adobe Garamond Pro" panose="02020502060506020403" pitchFamily="18" charset="0"/>
              </a:rPr>
              <a:t>Engage in a leadership experience where you make positive change within your campus, local, or global community for a duration of at least two consecutive semesters and a minimum of 50 hours of participation over the two semesters. </a:t>
            </a:r>
            <a:endParaRPr lang="en-US" sz="1600" dirty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endParaRPr lang="en-US" sz="2200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Adobe Garamond Pro" panose="02020502060506020403" pitchFamily="18" charset="0"/>
              </a:rPr>
              <a:t>*More information on the Leadership Engagement Area and approved courses, roles, and directions to submit a course/role for approval can be found </a:t>
            </a:r>
            <a:r>
              <a:rPr lang="en-US" sz="2200" dirty="0">
                <a:latin typeface="Adobe Garamond Pro" panose="02020502060506020403" pitchFamily="18" charset="0"/>
              </a:rPr>
              <a:t>here: </a:t>
            </a:r>
            <a:r>
              <a:rPr lang="en-US" sz="2200" dirty="0">
                <a:latin typeface="Adobe Garamond Pro" panose="02020502060506020403" pitchFamily="18" charset="0"/>
                <a:hlinkClick r:id="rId4"/>
              </a:rPr>
              <a:t>https://</a:t>
            </a:r>
            <a:r>
              <a:rPr lang="en-US" sz="2200" dirty="0" smtClean="0">
                <a:latin typeface="Adobe Garamond Pro" panose="02020502060506020403" pitchFamily="18" charset="0"/>
                <a:hlinkClick r:id="rId4"/>
              </a:rPr>
              <a:t>garnetandgoldscholar.fsu.edu/engagement-areas/leadership-engagement</a:t>
            </a:r>
            <a:r>
              <a:rPr lang="en-US" sz="2200" dirty="0" smtClean="0">
                <a:latin typeface="Adobe Garamond Pro" panose="02020502060506020403" pitchFamily="18" charset="0"/>
              </a:rPr>
              <a:t>  </a:t>
            </a:r>
            <a:endParaRPr lang="en-US" sz="2200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86" y="901111"/>
            <a:ext cx="3437120" cy="2294668"/>
          </a:xfrm>
          <a:prstGeom prst="rect">
            <a:avLst/>
          </a:prstGeom>
        </p:spPr>
      </p:pic>
      <p:pic>
        <p:nvPicPr>
          <p:cNvPr id="3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dobe Garamond Pro" panose="02020502060506020403" pitchFamily="18" charset="0"/>
              </a:rPr>
              <a:t>RESEARCH</a:t>
            </a:r>
            <a:endParaRPr lang="en-US" sz="3200" b="1" dirty="0">
              <a:latin typeface="Adobe Garamond Pro" panose="02020502060506020403" pitchFamily="18" charset="0"/>
            </a:endParaRPr>
          </a:p>
          <a:p>
            <a:r>
              <a:rPr lang="en-US" dirty="0" smtClean="0">
                <a:latin typeface="Adobe Garamond Pro" panose="02020502060506020403" pitchFamily="18" charset="0"/>
              </a:rPr>
              <a:t>Conduct research with (choose one):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Undergraduate Research Opportunity Program (UROP)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Honors in the Major (HITM)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Global Citizenship Certificate (GCC)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An FSU faculty member for at least one semester </a:t>
            </a:r>
            <a:r>
              <a:rPr lang="en-US" u="sng" dirty="0" smtClean="0">
                <a:latin typeface="Adobe Garamond Pro" panose="02020502060506020403" pitchFamily="18" charset="0"/>
              </a:rPr>
              <a:t>AND</a:t>
            </a:r>
            <a:r>
              <a:rPr lang="en-US" dirty="0" smtClean="0">
                <a:latin typeface="Adobe Garamond Pro" panose="02020502060506020403" pitchFamily="18" charset="0"/>
              </a:rPr>
              <a:t> complete the required public dissemination of your research</a:t>
            </a:r>
          </a:p>
          <a:p>
            <a:pPr lvl="2"/>
            <a:r>
              <a:rPr lang="en-US" dirty="0" smtClean="0">
                <a:latin typeface="Adobe Garamond Pro" panose="02020502060506020403" pitchFamily="18" charset="0"/>
              </a:rPr>
              <a:t>Class-based projects, e.g. Research Methods projects, are not eligible</a:t>
            </a:r>
            <a:endParaRPr lang="en-US" dirty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dobe Garamond Pro" panose="02020502060506020403" pitchFamily="18" charset="0"/>
              </a:rPr>
              <a:t>*More information on the Research Engagement Area and directions for how to submit a non-FSU research experience for approval can </a:t>
            </a:r>
            <a:r>
              <a:rPr lang="en-US" sz="2000" dirty="0">
                <a:latin typeface="Adobe Garamond Pro" panose="02020502060506020403" pitchFamily="18" charset="0"/>
              </a:rPr>
              <a:t>be found here: </a:t>
            </a:r>
            <a:r>
              <a:rPr lang="en-US" sz="2000" dirty="0">
                <a:latin typeface="Adobe Garamond Pro" panose="02020502060506020403" pitchFamily="18" charset="0"/>
                <a:hlinkClick r:id="rId4"/>
              </a:rPr>
              <a:t>https://</a:t>
            </a:r>
            <a:r>
              <a:rPr lang="en-US" sz="2000" dirty="0" smtClean="0">
                <a:latin typeface="Adobe Garamond Pro" panose="02020502060506020403" pitchFamily="18" charset="0"/>
                <a:hlinkClick r:id="rId4"/>
              </a:rPr>
              <a:t>garnetandgoldscholar.fsu.edu/engagement-areas/research-engagement</a:t>
            </a:r>
            <a:r>
              <a:rPr lang="en-US" sz="2000" dirty="0" smtClean="0">
                <a:latin typeface="Adobe Garamond Pro" panose="02020502060506020403" pitchFamily="18" charset="0"/>
              </a:rPr>
              <a:t> </a:t>
            </a:r>
            <a:endParaRPr lang="en-US" sz="2000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0280" y="648956"/>
            <a:ext cx="2821572" cy="1880589"/>
          </a:xfrm>
          <a:prstGeom prst="rect">
            <a:avLst/>
          </a:prstGeom>
        </p:spPr>
      </p:pic>
      <p:pic>
        <p:nvPicPr>
          <p:cNvPr id="3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dobe Garamond Pro" panose="02020502060506020403" pitchFamily="18" charset="0"/>
              </a:rPr>
              <a:t>SERVICE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Complete and document 200 hours of community service through the </a:t>
            </a:r>
            <a:r>
              <a:rPr lang="en-US" dirty="0" err="1">
                <a:latin typeface="Adobe Garamond Pro" panose="02020502060506020403" pitchFamily="18" charset="0"/>
              </a:rPr>
              <a:t>ServScript</a:t>
            </a:r>
            <a:r>
              <a:rPr lang="en-US" dirty="0">
                <a:latin typeface="Adobe Garamond Pro" panose="02020502060506020403" pitchFamily="18" charset="0"/>
              </a:rPr>
              <a:t> Program</a:t>
            </a:r>
          </a:p>
          <a:p>
            <a:pPr lvl="1"/>
            <a:r>
              <a:rPr lang="en-US" dirty="0">
                <a:latin typeface="Adobe Garamond Pro" panose="02020502060506020403" pitchFamily="18" charset="0"/>
              </a:rPr>
              <a:t>Hours must meet </a:t>
            </a:r>
            <a:r>
              <a:rPr lang="en-US" dirty="0" err="1">
                <a:latin typeface="Adobe Garamond Pro" panose="02020502060506020403" pitchFamily="18" charset="0"/>
              </a:rPr>
              <a:t>ServScript</a:t>
            </a:r>
            <a:r>
              <a:rPr lang="en-US" dirty="0">
                <a:latin typeface="Adobe Garamond Pro" panose="02020502060506020403" pitchFamily="18" charset="0"/>
              </a:rPr>
              <a:t> criteria and be logged during the semester they are completed. </a:t>
            </a:r>
            <a:r>
              <a:rPr lang="en-US" i="1" dirty="0">
                <a:latin typeface="Adobe Garamond Pro" panose="02020502060506020403" pitchFamily="18" charset="0"/>
              </a:rPr>
              <a:t>Hours cannot be retroactively logged. </a:t>
            </a:r>
          </a:p>
          <a:p>
            <a:pPr lvl="1"/>
            <a:r>
              <a:rPr lang="en-US" dirty="0">
                <a:latin typeface="Adobe Garamond Pro" panose="02020502060506020403" pitchFamily="18" charset="0"/>
              </a:rPr>
              <a:t>The last day to log hours on </a:t>
            </a:r>
            <a:r>
              <a:rPr lang="en-US" dirty="0" err="1">
                <a:latin typeface="Adobe Garamond Pro" panose="02020502060506020403" pitchFamily="18" charset="0"/>
              </a:rPr>
              <a:t>ServScript</a:t>
            </a:r>
            <a:r>
              <a:rPr lang="en-US" dirty="0">
                <a:latin typeface="Adobe Garamond Pro" panose="02020502060506020403" pitchFamily="18" charset="0"/>
              </a:rPr>
              <a:t> is the last day of the semester (last day of finals).</a:t>
            </a:r>
          </a:p>
          <a:p>
            <a:pPr marL="0" indent="0">
              <a:buNone/>
            </a:pPr>
            <a:endParaRPr lang="en-US" sz="2000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dobe Garamond Pro" panose="02020502060506020403" pitchFamily="18" charset="0"/>
              </a:rPr>
              <a:t>*</a:t>
            </a:r>
            <a:r>
              <a:rPr lang="en-US" sz="2000" dirty="0">
                <a:latin typeface="Adobe Garamond Pro" panose="02020502060506020403" pitchFamily="18" charset="0"/>
              </a:rPr>
              <a:t>More information on the </a:t>
            </a:r>
            <a:r>
              <a:rPr lang="en-US" sz="2000" dirty="0" smtClean="0">
                <a:latin typeface="Adobe Garamond Pro" panose="02020502060506020403" pitchFamily="18" charset="0"/>
              </a:rPr>
              <a:t>Service </a:t>
            </a:r>
            <a:r>
              <a:rPr lang="en-US" sz="2000" dirty="0">
                <a:latin typeface="Adobe Garamond Pro" panose="02020502060506020403" pitchFamily="18" charset="0"/>
              </a:rPr>
              <a:t>Engagement </a:t>
            </a:r>
            <a:r>
              <a:rPr lang="en-US" sz="2000" dirty="0" smtClean="0">
                <a:latin typeface="Adobe Garamond Pro" panose="02020502060506020403" pitchFamily="18" charset="0"/>
              </a:rPr>
              <a:t>Area and </a:t>
            </a:r>
            <a:r>
              <a:rPr lang="en-US" sz="2000" dirty="0" err="1" smtClean="0">
                <a:latin typeface="Adobe Garamond Pro" panose="02020502060506020403" pitchFamily="18" charset="0"/>
              </a:rPr>
              <a:t>ServScript</a:t>
            </a:r>
            <a:r>
              <a:rPr lang="en-US" sz="2000" dirty="0" smtClean="0">
                <a:latin typeface="Adobe Garamond Pro" panose="02020502060506020403" pitchFamily="18" charset="0"/>
              </a:rPr>
              <a:t> </a:t>
            </a:r>
            <a:r>
              <a:rPr lang="en-US" sz="2000" dirty="0">
                <a:latin typeface="Adobe Garamond Pro" panose="02020502060506020403" pitchFamily="18" charset="0"/>
              </a:rPr>
              <a:t>can be found here: </a:t>
            </a:r>
            <a:r>
              <a:rPr lang="en-US" sz="2000" dirty="0">
                <a:latin typeface="Adobe Garamond Pro" panose="02020502060506020403" pitchFamily="18" charset="0"/>
                <a:hlinkClick r:id="rId4"/>
              </a:rPr>
              <a:t>https://</a:t>
            </a:r>
            <a:r>
              <a:rPr lang="en-US" sz="2000" dirty="0" smtClean="0">
                <a:latin typeface="Adobe Garamond Pro" panose="02020502060506020403" pitchFamily="18" charset="0"/>
                <a:hlinkClick r:id="rId4"/>
              </a:rPr>
              <a:t>garnetandgoldscholar.fsu.edu/engagement-areas/service-engagement</a:t>
            </a:r>
            <a:r>
              <a:rPr lang="en-US" sz="2000" dirty="0" smtClean="0">
                <a:latin typeface="Adobe Garamond Pro" panose="02020502060506020403" pitchFamily="18" charset="0"/>
              </a:rPr>
              <a:t> </a:t>
            </a:r>
            <a:endParaRPr lang="en-US" sz="2000" b="1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578654"/>
            <a:ext cx="2543910" cy="1695940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 Deadlines: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dobe Garamond Pro" panose="02020502060506020403" pitchFamily="18" charset="0"/>
              </a:rPr>
              <a:t>You MUST </a:t>
            </a:r>
            <a:r>
              <a:rPr lang="en-US" dirty="0">
                <a:latin typeface="Adobe Garamond Pro" panose="02020502060506020403" pitchFamily="18" charset="0"/>
              </a:rPr>
              <a:t>submit </a:t>
            </a:r>
            <a:r>
              <a:rPr lang="en-US" dirty="0" smtClean="0">
                <a:latin typeface="Adobe Garamond Pro" panose="02020502060506020403" pitchFamily="18" charset="0"/>
              </a:rPr>
              <a:t>an application </a:t>
            </a:r>
            <a:r>
              <a:rPr lang="en-US" dirty="0">
                <a:latin typeface="Adobe Garamond Pro" panose="02020502060506020403" pitchFamily="18" charset="0"/>
              </a:rPr>
              <a:t>[at least] </a:t>
            </a:r>
            <a:r>
              <a:rPr lang="en-US" b="1" u="sng" dirty="0">
                <a:latin typeface="Adobe Garamond Pro" panose="02020502060506020403" pitchFamily="18" charset="0"/>
              </a:rPr>
              <a:t>ONE semester prior</a:t>
            </a:r>
            <a:r>
              <a:rPr lang="en-US" u="sng" dirty="0">
                <a:latin typeface="Adobe Garamond Pro" panose="02020502060506020403" pitchFamily="18" charset="0"/>
              </a:rPr>
              <a:t> </a:t>
            </a:r>
            <a:r>
              <a:rPr lang="en-US" dirty="0">
                <a:latin typeface="Adobe Garamond Pro" panose="02020502060506020403" pitchFamily="18" charset="0"/>
              </a:rPr>
              <a:t>to </a:t>
            </a:r>
            <a:r>
              <a:rPr lang="en-US" dirty="0" smtClean="0">
                <a:latin typeface="Adobe Garamond Pro" panose="02020502060506020403" pitchFamily="18" charset="0"/>
              </a:rPr>
              <a:t>graduation.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You MUST </a:t>
            </a:r>
            <a:r>
              <a:rPr lang="en-US" dirty="0">
                <a:latin typeface="Adobe Garamond Pro" panose="02020502060506020403" pitchFamily="18" charset="0"/>
              </a:rPr>
              <a:t>complete [at least] 2 of 3 Engagement Areas and their </a:t>
            </a:r>
            <a:r>
              <a:rPr lang="en-US" dirty="0" smtClean="0">
                <a:latin typeface="Adobe Garamond Pro" panose="02020502060506020403" pitchFamily="18" charset="0"/>
              </a:rPr>
              <a:t>Reflections </a:t>
            </a:r>
            <a:r>
              <a:rPr lang="en-US" b="1" u="sng" dirty="0">
                <a:latin typeface="Adobe Garamond Pro" panose="02020502060506020403" pitchFamily="18" charset="0"/>
              </a:rPr>
              <a:t>ONE semester prior </a:t>
            </a:r>
            <a:r>
              <a:rPr lang="en-US" dirty="0">
                <a:latin typeface="Adobe Garamond Pro" panose="02020502060506020403" pitchFamily="18" charset="0"/>
              </a:rPr>
              <a:t>to graduation</a:t>
            </a:r>
            <a:r>
              <a:rPr lang="en-US" dirty="0" smtClean="0">
                <a:latin typeface="Adobe Garamond Pro" panose="02020502060506020403" pitchFamily="18" charset="0"/>
              </a:rPr>
              <a:t>.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You MUST </a:t>
            </a:r>
            <a:r>
              <a:rPr lang="en-US" dirty="0">
                <a:latin typeface="Adobe Garamond Pro" panose="02020502060506020403" pitchFamily="18" charset="0"/>
              </a:rPr>
              <a:t>complete </a:t>
            </a:r>
            <a:r>
              <a:rPr lang="en-US" dirty="0" smtClean="0">
                <a:latin typeface="Adobe Garamond Pro" panose="02020502060506020403" pitchFamily="18" charset="0"/>
              </a:rPr>
              <a:t>the third </a:t>
            </a:r>
            <a:r>
              <a:rPr lang="en-US" dirty="0">
                <a:latin typeface="Adobe Garamond Pro" panose="02020502060506020403" pitchFamily="18" charset="0"/>
              </a:rPr>
              <a:t>Engagement Area </a:t>
            </a:r>
            <a:r>
              <a:rPr lang="en-US" dirty="0" smtClean="0">
                <a:latin typeface="Adobe Garamond Pro" panose="02020502060506020403" pitchFamily="18" charset="0"/>
              </a:rPr>
              <a:t>Reflection </a:t>
            </a:r>
            <a:r>
              <a:rPr lang="en-US" dirty="0">
                <a:latin typeface="Adobe Garamond Pro" panose="02020502060506020403" pitchFamily="18" charset="0"/>
              </a:rPr>
              <a:t>and Synthesis </a:t>
            </a:r>
            <a:r>
              <a:rPr lang="en-US" dirty="0" smtClean="0">
                <a:latin typeface="Adobe Garamond Pro" panose="02020502060506020403" pitchFamily="18" charset="0"/>
              </a:rPr>
              <a:t>Reflection </a:t>
            </a:r>
            <a:r>
              <a:rPr lang="en-US" dirty="0">
                <a:latin typeface="Adobe Garamond Pro" panose="02020502060506020403" pitchFamily="18" charset="0"/>
              </a:rPr>
              <a:t>the </a:t>
            </a:r>
            <a:r>
              <a:rPr lang="en-US" b="1" u="sng" dirty="0">
                <a:latin typeface="Adobe Garamond Pro" panose="02020502060506020403" pitchFamily="18" charset="0"/>
              </a:rPr>
              <a:t>semester of </a:t>
            </a:r>
            <a:r>
              <a:rPr lang="en-US" b="1" u="sng" dirty="0" smtClean="0">
                <a:latin typeface="Adobe Garamond Pro" panose="02020502060506020403" pitchFamily="18" charset="0"/>
              </a:rPr>
              <a:t>graduation</a:t>
            </a:r>
            <a:r>
              <a:rPr lang="en-US" dirty="0" smtClean="0">
                <a:latin typeface="Adobe Garamond Pro" panose="02020502060506020403" pitchFamily="18" charset="0"/>
              </a:rPr>
              <a:t>, if not before.</a:t>
            </a:r>
          </a:p>
          <a:p>
            <a:endParaRPr lang="en-US" i="1" dirty="0" smtClean="0">
              <a:latin typeface="Adobe Garamond Pro" panose="02020502060506020403" pitchFamily="18" charset="0"/>
            </a:endParaRPr>
          </a:p>
          <a:p>
            <a:r>
              <a:rPr lang="en-US" i="1" dirty="0" smtClean="0">
                <a:latin typeface="Adobe Garamond Pro" panose="02020502060506020403" pitchFamily="18" charset="0"/>
              </a:rPr>
              <a:t>Students </a:t>
            </a:r>
            <a:r>
              <a:rPr lang="en-US" i="1" dirty="0">
                <a:latin typeface="Adobe Garamond Pro" panose="02020502060506020403" pitchFamily="18" charset="0"/>
              </a:rPr>
              <a:t>will NOT be allowed to be inducted until the semester they graduate.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8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6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 Deadlines: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dobe Garamond Pro" panose="02020502060506020403" pitchFamily="18" charset="0"/>
              </a:rPr>
              <a:t>Activities:</a:t>
            </a:r>
          </a:p>
          <a:p>
            <a:pPr lvl="1"/>
            <a:r>
              <a:rPr lang="en-US" sz="2800" b="1" dirty="0">
                <a:latin typeface="Adobe Garamond Pro" panose="02020502060506020403" pitchFamily="18" charset="0"/>
              </a:rPr>
              <a:t>Must </a:t>
            </a:r>
            <a:r>
              <a:rPr lang="en-US" sz="2800" b="1" dirty="0" smtClean="0">
                <a:latin typeface="Adobe Garamond Pro" panose="02020502060506020403" pitchFamily="18" charset="0"/>
              </a:rPr>
              <a:t>have </a:t>
            </a:r>
            <a:r>
              <a:rPr lang="en-US" sz="2800" b="1" u="sng" dirty="0">
                <a:latin typeface="Adobe Garamond Pro" panose="02020502060506020403" pitchFamily="18" charset="0"/>
              </a:rPr>
              <a:t>begun</a:t>
            </a:r>
            <a:r>
              <a:rPr lang="en-US" sz="2800" b="1" dirty="0">
                <a:latin typeface="Adobe Garamond Pro" panose="02020502060506020403" pitchFamily="18" charset="0"/>
              </a:rPr>
              <a:t> prior to </a:t>
            </a:r>
            <a:r>
              <a:rPr lang="en-US" sz="2800" dirty="0">
                <a:latin typeface="Adobe Garamond Pro" panose="02020502060506020403" pitchFamily="18" charset="0"/>
              </a:rPr>
              <a:t>Engagement Area </a:t>
            </a:r>
            <a:r>
              <a:rPr lang="en-US" sz="2800" dirty="0" smtClean="0">
                <a:latin typeface="Adobe Garamond Pro" panose="02020502060506020403" pitchFamily="18" charset="0"/>
              </a:rPr>
              <a:t>Reflection’s </a:t>
            </a:r>
            <a:r>
              <a:rPr lang="en-US" sz="2800" dirty="0">
                <a:latin typeface="Adobe Garamond Pro" panose="02020502060506020403" pitchFamily="18" charset="0"/>
              </a:rPr>
              <a:t>deadline.</a:t>
            </a:r>
          </a:p>
          <a:p>
            <a:pPr marL="320040" lvl="1" indent="0">
              <a:buNone/>
            </a:pPr>
            <a:endParaRPr lang="en-US" sz="2800" dirty="0">
              <a:latin typeface="Adobe Garamond Pro" panose="02020502060506020403" pitchFamily="18" charset="0"/>
            </a:endParaRPr>
          </a:p>
          <a:p>
            <a:r>
              <a:rPr lang="en-US" dirty="0">
                <a:latin typeface="Adobe Garamond Pro" panose="02020502060506020403" pitchFamily="18" charset="0"/>
              </a:rPr>
              <a:t>Reflections: </a:t>
            </a:r>
          </a:p>
          <a:p>
            <a:pPr lvl="1"/>
            <a:r>
              <a:rPr lang="en-US" sz="2800" dirty="0">
                <a:latin typeface="Adobe Garamond Pro" panose="02020502060506020403" pitchFamily="18" charset="0"/>
              </a:rPr>
              <a:t>Must be submitted by the deadline but you may have </a:t>
            </a:r>
            <a:r>
              <a:rPr lang="en-US" sz="2800" b="1" dirty="0">
                <a:latin typeface="Adobe Garamond Pro" panose="02020502060506020403" pitchFamily="18" charset="0"/>
              </a:rPr>
              <a:t>until the final day of the semester</a:t>
            </a:r>
            <a:r>
              <a:rPr lang="en-US" sz="2800" dirty="0">
                <a:latin typeface="Adobe Garamond Pro" panose="02020502060506020403" pitchFamily="18" charset="0"/>
              </a:rPr>
              <a:t> to finish your activity.  </a:t>
            </a:r>
          </a:p>
          <a:p>
            <a:pPr lvl="2"/>
            <a:r>
              <a:rPr lang="en-US" sz="2800" u="sng" dirty="0">
                <a:latin typeface="Adobe Garamond Pro" panose="02020502060506020403" pitchFamily="18" charset="0"/>
              </a:rPr>
              <a:t>EXCEPTION</a:t>
            </a:r>
            <a:r>
              <a:rPr lang="en-US" sz="2800">
                <a:latin typeface="Adobe Garamond Pro" panose="02020502060506020403" pitchFamily="18" charset="0"/>
              </a:rPr>
              <a:t>: </a:t>
            </a:r>
            <a:r>
              <a:rPr lang="en-US" sz="2800" smtClean="0">
                <a:latin typeface="Adobe Garamond Pro" panose="02020502060506020403" pitchFamily="18" charset="0"/>
              </a:rPr>
              <a:t>SERVICE, GLOBAL </a:t>
            </a:r>
            <a:r>
              <a:rPr lang="en-US" sz="2800" dirty="0">
                <a:latin typeface="Adobe Garamond Pro" panose="02020502060506020403" pitchFamily="18" charset="0"/>
              </a:rPr>
              <a:t>CITIZENSHIP CERTIFICATE, &amp; RESEARCH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Summer 2019 Graduating Deadlines: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34390" y="4206246"/>
            <a:ext cx="8784771" cy="168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latin typeface="Adobe Garamond Pro" panose="02020502060506020403" pitchFamily="18" charset="0"/>
              </a:rPr>
              <a:t>*</a:t>
            </a:r>
            <a:r>
              <a:rPr lang="en-US" i="1" dirty="0">
                <a:latin typeface="Adobe Garamond Pro" panose="02020502060506020403" pitchFamily="18" charset="0"/>
              </a:rPr>
              <a:t>All deadlines are at 11:59PM on the dates listed above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*Deadlines are necessary and </a:t>
            </a:r>
            <a:r>
              <a:rPr lang="en-US" b="1" i="1" u="sng" dirty="0">
                <a:latin typeface="Adobe Garamond Pro" panose="02020502060506020403" pitchFamily="18" charset="0"/>
              </a:rPr>
              <a:t>strictly enforced</a:t>
            </a:r>
            <a:r>
              <a:rPr lang="en-US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*If you miss a deadline, you may submit a </a:t>
            </a:r>
            <a:r>
              <a:rPr lang="en-US" b="1" i="1" u="sng" dirty="0">
                <a:latin typeface="Adobe Garamond Pro" panose="02020502060506020403" pitchFamily="18" charset="0"/>
              </a:rPr>
              <a:t>formal appeal</a:t>
            </a:r>
            <a:r>
              <a:rPr lang="en-US" b="1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489887"/>
              </p:ext>
            </p:extLst>
          </p:nvPr>
        </p:nvGraphicFramePr>
        <p:xfrm>
          <a:off x="1534390" y="1579193"/>
          <a:ext cx="9123220" cy="251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dobe Garamond Pro" panose="02020502060506020403" pitchFamily="18" charset="0"/>
                        </a:rPr>
                        <a:t>Semester Graduating</a:t>
                      </a:r>
                      <a:endParaRPr lang="en-US" sz="2400" dirty="0">
                        <a:solidFill>
                          <a:schemeClr val="bg1"/>
                        </a:solidFill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Application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Engagement</a:t>
                      </a:r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 Area Reflections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Synthesis</a:t>
                      </a:r>
                    </a:p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Reflection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418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Summer 2019</a:t>
                      </a:r>
                      <a:endParaRPr lang="en-US" b="1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February 6, 2019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dobe Garamond Pro" panose="02020502060506020403" pitchFamily="18" charset="0"/>
                        </a:rPr>
                        <a:t>First</a:t>
                      </a: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 two areas: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March 6, 2019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/>
                      </a:r>
                      <a:br>
                        <a:rPr lang="en-US" baseline="0" dirty="0" smtClean="0">
                          <a:latin typeface="Adobe Garamond Pro" panose="02020502060506020403" pitchFamily="18" charset="0"/>
                        </a:rPr>
                      </a:b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Third Reflection: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May 29, 2019</a:t>
                      </a:r>
                      <a:endParaRPr lang="en-US" i="0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June 26,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436" y="588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Fall 2019 Graduating Deadlines: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34390" y="4206246"/>
            <a:ext cx="8784771" cy="168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latin typeface="Adobe Garamond Pro" panose="02020502060506020403" pitchFamily="18" charset="0"/>
              </a:rPr>
              <a:t>*</a:t>
            </a:r>
            <a:r>
              <a:rPr lang="en-US" i="1" dirty="0">
                <a:latin typeface="Adobe Garamond Pro" panose="02020502060506020403" pitchFamily="18" charset="0"/>
              </a:rPr>
              <a:t>All deadlines are at 11:59PM on the dates listed above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*Deadlines are necessary and </a:t>
            </a:r>
            <a:r>
              <a:rPr lang="en-US" b="1" i="1" u="sng" dirty="0">
                <a:latin typeface="Adobe Garamond Pro" panose="02020502060506020403" pitchFamily="18" charset="0"/>
              </a:rPr>
              <a:t>strictly enforced</a:t>
            </a:r>
            <a:r>
              <a:rPr lang="en-US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*If you miss a deadline, you may submit a </a:t>
            </a:r>
            <a:r>
              <a:rPr lang="en-US" b="1" i="1" u="sng" dirty="0">
                <a:latin typeface="Adobe Garamond Pro" panose="02020502060506020403" pitchFamily="18" charset="0"/>
              </a:rPr>
              <a:t>formal appeal</a:t>
            </a:r>
            <a:r>
              <a:rPr lang="en-US" b="1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470843"/>
              </p:ext>
            </p:extLst>
          </p:nvPr>
        </p:nvGraphicFramePr>
        <p:xfrm>
          <a:off x="1534390" y="1579193"/>
          <a:ext cx="9123220" cy="251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dobe Garamond Pro" panose="02020502060506020403" pitchFamily="18" charset="0"/>
                        </a:rPr>
                        <a:t>Semester Graduating</a:t>
                      </a:r>
                      <a:endParaRPr lang="en-US" sz="2400" dirty="0">
                        <a:solidFill>
                          <a:schemeClr val="bg1"/>
                        </a:solidFill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Application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Engagement</a:t>
                      </a:r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 Area Reflections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Synthesis</a:t>
                      </a:r>
                    </a:p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Reflection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418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Fall 2019</a:t>
                      </a:r>
                      <a:endParaRPr lang="en-US" b="1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May 29, 2019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dobe Garamond Pro" panose="02020502060506020403" pitchFamily="18" charset="0"/>
                        </a:rPr>
                        <a:t>First</a:t>
                      </a: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 two areas: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June 26, 2019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/>
                      </a:r>
                      <a:br>
                        <a:rPr lang="en-US" baseline="0" dirty="0" smtClean="0">
                          <a:latin typeface="Adobe Garamond Pro" panose="02020502060506020403" pitchFamily="18" charset="0"/>
                        </a:rPr>
                      </a:b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Third Reflection: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September 18, 2019</a:t>
                      </a:r>
                      <a:endParaRPr lang="en-US" i="0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October 23,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436" y="588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Spring 2020 Graduating Deadlines: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34390" y="4206246"/>
            <a:ext cx="8784771" cy="168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latin typeface="Adobe Garamond Pro" panose="02020502060506020403" pitchFamily="18" charset="0"/>
              </a:rPr>
              <a:t>*</a:t>
            </a:r>
            <a:r>
              <a:rPr lang="en-US" i="1" dirty="0">
                <a:latin typeface="Adobe Garamond Pro" panose="02020502060506020403" pitchFamily="18" charset="0"/>
              </a:rPr>
              <a:t>All deadlines are at 11:59PM on the dates listed above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*Deadlines are necessary and </a:t>
            </a:r>
            <a:r>
              <a:rPr lang="en-US" b="1" i="1" u="sng" dirty="0">
                <a:latin typeface="Adobe Garamond Pro" panose="02020502060506020403" pitchFamily="18" charset="0"/>
              </a:rPr>
              <a:t>strictly enforced</a:t>
            </a:r>
            <a:r>
              <a:rPr lang="en-US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*If you miss a deadline, you may submit a </a:t>
            </a:r>
            <a:r>
              <a:rPr lang="en-US" b="1" i="1" u="sng" dirty="0">
                <a:latin typeface="Adobe Garamond Pro" panose="02020502060506020403" pitchFamily="18" charset="0"/>
              </a:rPr>
              <a:t>formal appeal</a:t>
            </a:r>
            <a:r>
              <a:rPr lang="en-US" b="1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911586"/>
              </p:ext>
            </p:extLst>
          </p:nvPr>
        </p:nvGraphicFramePr>
        <p:xfrm>
          <a:off x="1534390" y="1579193"/>
          <a:ext cx="9123220" cy="251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dobe Garamond Pro" panose="02020502060506020403" pitchFamily="18" charset="0"/>
                        </a:rPr>
                        <a:t>Semester Graduating</a:t>
                      </a:r>
                      <a:endParaRPr lang="en-US" sz="2400" dirty="0">
                        <a:solidFill>
                          <a:schemeClr val="bg1"/>
                        </a:solidFill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Application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Engagement</a:t>
                      </a:r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 Area Reflections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Synthesis</a:t>
                      </a:r>
                    </a:p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Reflection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418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Spring 2020</a:t>
                      </a:r>
                      <a:endParaRPr lang="en-US" b="1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September 25, 2019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dobe Garamond Pro" panose="02020502060506020403" pitchFamily="18" charset="0"/>
                        </a:rPr>
                        <a:t>First</a:t>
                      </a: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 two areas: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October 23, 2019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/>
                      </a:r>
                      <a:br>
                        <a:rPr lang="en-US" baseline="0" dirty="0" smtClean="0">
                          <a:latin typeface="Adobe Garamond Pro" panose="02020502060506020403" pitchFamily="18" charset="0"/>
                        </a:rPr>
                      </a:b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Third Reflection: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January 29, 2020</a:t>
                      </a:r>
                      <a:endParaRPr lang="en-US" i="0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March</a:t>
                      </a:r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 4</a:t>
                      </a:r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, 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106" y="5789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Summer 2020 Graduating Deadlines: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34390" y="4206246"/>
            <a:ext cx="8784771" cy="168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latin typeface="Adobe Garamond Pro" panose="02020502060506020403" pitchFamily="18" charset="0"/>
              </a:rPr>
              <a:t>*</a:t>
            </a:r>
            <a:r>
              <a:rPr lang="en-US" i="1" dirty="0">
                <a:latin typeface="Adobe Garamond Pro" panose="02020502060506020403" pitchFamily="18" charset="0"/>
              </a:rPr>
              <a:t>All deadlines are at 11:59PM on the dates listed above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*Deadlines are necessary and </a:t>
            </a:r>
            <a:r>
              <a:rPr lang="en-US" b="1" i="1" u="sng" dirty="0">
                <a:latin typeface="Adobe Garamond Pro" panose="02020502060506020403" pitchFamily="18" charset="0"/>
              </a:rPr>
              <a:t>strictly enforced</a:t>
            </a:r>
            <a:r>
              <a:rPr lang="en-US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r>
              <a:rPr lang="en-US" i="1" dirty="0">
                <a:latin typeface="Adobe Garamond Pro" panose="02020502060506020403" pitchFamily="18" charset="0"/>
              </a:rPr>
              <a:t>*If you miss a deadline, you may submit a </a:t>
            </a:r>
            <a:r>
              <a:rPr lang="en-US" b="1" i="1" u="sng" dirty="0">
                <a:latin typeface="Adobe Garamond Pro" panose="02020502060506020403" pitchFamily="18" charset="0"/>
              </a:rPr>
              <a:t>formal appeal</a:t>
            </a:r>
            <a:r>
              <a:rPr lang="en-US" b="1" i="1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652220"/>
              </p:ext>
            </p:extLst>
          </p:nvPr>
        </p:nvGraphicFramePr>
        <p:xfrm>
          <a:off x="1534390" y="1579193"/>
          <a:ext cx="9123220" cy="251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dobe Garamond Pro" panose="02020502060506020403" pitchFamily="18" charset="0"/>
                        </a:rPr>
                        <a:t>Semester Graduating</a:t>
                      </a:r>
                      <a:endParaRPr lang="en-US" sz="2400" dirty="0">
                        <a:solidFill>
                          <a:schemeClr val="bg1"/>
                        </a:solidFill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Application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Engagement</a:t>
                      </a:r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 Area Reflections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Synthesis</a:t>
                      </a:r>
                    </a:p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Reflection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418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Summer 2020</a:t>
                      </a:r>
                      <a:endParaRPr lang="en-US" b="1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February 5, 2020</a:t>
                      </a:r>
                      <a:endParaRPr lang="en-US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dobe Garamond Pro" panose="02020502060506020403" pitchFamily="18" charset="0"/>
                        </a:rPr>
                        <a:t>First</a:t>
                      </a: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 two areas: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March 4, 2020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/>
                      </a:r>
                      <a:br>
                        <a:rPr lang="en-US" baseline="0" dirty="0" smtClean="0">
                          <a:latin typeface="Adobe Garamond Pro" panose="02020502060506020403" pitchFamily="18" charset="0"/>
                        </a:rPr>
                      </a:br>
                      <a:r>
                        <a:rPr lang="en-US" b="1" baseline="0" dirty="0" smtClean="0">
                          <a:latin typeface="Adobe Garamond Pro" panose="02020502060506020403" pitchFamily="18" charset="0"/>
                        </a:rPr>
                        <a:t>Third Reflection: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March 27, 2020</a:t>
                      </a:r>
                      <a:endParaRPr lang="en-US" i="0" dirty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dobe Garamond Pro" panose="02020502060506020403" pitchFamily="18" charset="0"/>
                        </a:rPr>
                        <a:t>June 24,</a:t>
                      </a:r>
                      <a:r>
                        <a:rPr lang="en-US" baseline="0" dirty="0" smtClean="0">
                          <a:latin typeface="Adobe Garamond Pro" panose="02020502060506020403" pitchFamily="18" charset="0"/>
                        </a:rPr>
                        <a:t> 2020</a:t>
                      </a:r>
                      <a:endParaRPr lang="en-US" dirty="0" smtClean="0">
                        <a:latin typeface="Adobe Garamond Pro" panose="020205020605060204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681" y="588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Agenda: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dobe Garamond Pro" panose="02020502060506020403" pitchFamily="18" charset="0"/>
              </a:rPr>
              <a:t>Program </a:t>
            </a:r>
            <a:r>
              <a:rPr lang="en-US" dirty="0">
                <a:latin typeface="Adobe Garamond Pro" panose="02020502060506020403" pitchFamily="18" charset="0"/>
              </a:rPr>
              <a:t>Overview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Reflection and Activity Deadlines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Writing Effective Reflections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The Formal Appeal Process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Responsibilities </a:t>
            </a:r>
            <a:r>
              <a:rPr lang="en-US" dirty="0">
                <a:latin typeface="Adobe Garamond Pro" panose="02020502060506020403" pitchFamily="18" charset="0"/>
              </a:rPr>
              <a:t>and Requirements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FAQs</a:t>
            </a:r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Image may contain: 3 people, people smiling, crowd and outd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70" y="1392761"/>
            <a:ext cx="4540115" cy="302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106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Deadline Exceptions: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dobe Garamond Pro" panose="02020502060506020403" pitchFamily="18" charset="0"/>
              </a:rPr>
              <a:t>SERVICE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By the time you submit your Service Engagement Area Reflection, you will need </a:t>
            </a:r>
            <a:r>
              <a:rPr lang="en-US" b="1" u="sng" dirty="0" smtClean="0">
                <a:latin typeface="Adobe Garamond Pro" panose="02020502060506020403" pitchFamily="18" charset="0"/>
              </a:rPr>
              <a:t>ALL 200 hours</a:t>
            </a:r>
            <a:r>
              <a:rPr lang="en-US" b="1" dirty="0" smtClean="0">
                <a:latin typeface="Adobe Garamond Pro" panose="02020502060506020403" pitchFamily="18" charset="0"/>
              </a:rPr>
              <a:t> </a:t>
            </a:r>
            <a:r>
              <a:rPr lang="en-US" dirty="0" smtClean="0">
                <a:latin typeface="Adobe Garamond Pro" panose="02020502060506020403" pitchFamily="18" charset="0"/>
              </a:rPr>
              <a:t>logged on the </a:t>
            </a:r>
            <a:r>
              <a:rPr lang="en-US" dirty="0" err="1" smtClean="0">
                <a:latin typeface="Adobe Garamond Pro" panose="02020502060506020403" pitchFamily="18" charset="0"/>
              </a:rPr>
              <a:t>ServScript</a:t>
            </a:r>
            <a:r>
              <a:rPr lang="en-US" dirty="0" smtClean="0">
                <a:latin typeface="Adobe Garamond Pro" panose="02020502060506020403" pitchFamily="18" charset="0"/>
              </a:rPr>
              <a:t> Program. </a:t>
            </a:r>
          </a:p>
          <a:p>
            <a:pPr lvl="1"/>
            <a:r>
              <a:rPr lang="en-US" dirty="0" smtClean="0">
                <a:latin typeface="Adobe Garamond Pro" panose="02020502060506020403" pitchFamily="18" charset="0"/>
              </a:rPr>
              <a:t>The 200 hours include all previously submitted and approved hours on </a:t>
            </a:r>
            <a:r>
              <a:rPr lang="en-US" dirty="0" err="1" smtClean="0">
                <a:latin typeface="Adobe Garamond Pro" panose="02020502060506020403" pitchFamily="18" charset="0"/>
              </a:rPr>
              <a:t>ServScript</a:t>
            </a:r>
            <a:r>
              <a:rPr lang="en-US" dirty="0" smtClean="0">
                <a:latin typeface="Adobe Garamond Pro" panose="02020502060506020403" pitchFamily="18" charset="0"/>
              </a:rPr>
              <a:t> + all hours pending approval logged this semester.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55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Deadline Exceptions: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dobe Garamond Pro" panose="02020502060506020403" pitchFamily="18" charset="0"/>
              </a:rPr>
              <a:t>INTERNATIONAL – GCC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If completing the Global Citizenship Certificate (GCC) you can submit your International Engagement Area Reflection once you have begun making progress towards completing the certificate. </a:t>
            </a:r>
          </a:p>
          <a:p>
            <a:pPr lvl="1"/>
            <a:r>
              <a:rPr lang="en-US" dirty="0" smtClean="0">
                <a:latin typeface="Adobe Garamond Pro" panose="02020502060506020403" pitchFamily="18" charset="0"/>
              </a:rPr>
              <a:t>If GCC administrators see that you are making progress towards completing the certificate you will be marked as “Approved Pending Completion” until you complete the Global Citizenship Certificate.</a:t>
            </a:r>
          </a:p>
          <a:p>
            <a:pPr lvl="1"/>
            <a:r>
              <a:rPr lang="en-US" dirty="0" smtClean="0">
                <a:latin typeface="Adobe Garamond Pro" panose="02020502060506020403" pitchFamily="18" charset="0"/>
              </a:rPr>
              <a:t>If you chose this option, you MUST receive the certificate to complete the International Engagement Area.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37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Deadline </a:t>
            </a:r>
            <a:r>
              <a:rPr lang="en-US" dirty="0" smtClean="0">
                <a:latin typeface="Adobe Garamond Pro Bold" panose="02020702060506020403" pitchFamily="18" charset="0"/>
              </a:rPr>
              <a:t>Exceptions: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dobe Garamond Pro" panose="02020502060506020403" pitchFamily="18" charset="0"/>
              </a:rPr>
              <a:t>RESEARCH</a:t>
            </a:r>
            <a:endParaRPr lang="en-US" sz="2600" b="1" dirty="0" smtClean="0">
              <a:latin typeface="Adobe Garamond Pro" panose="02020502060506020403" pitchFamily="18" charset="0"/>
            </a:endParaRPr>
          </a:p>
          <a:p>
            <a:pPr lvl="1"/>
            <a:r>
              <a:rPr lang="en-US" sz="2200" dirty="0" smtClean="0">
                <a:latin typeface="Adobe Garamond Pro" panose="02020502060506020403" pitchFamily="18" charset="0"/>
              </a:rPr>
              <a:t>You </a:t>
            </a:r>
            <a:r>
              <a:rPr lang="en-US" sz="2200" dirty="0">
                <a:latin typeface="Adobe Garamond Pro" panose="02020502060506020403" pitchFamily="18" charset="0"/>
              </a:rPr>
              <a:t>have until the semester following the completion of your Research </a:t>
            </a:r>
            <a:r>
              <a:rPr lang="en-US" sz="2200" dirty="0" smtClean="0">
                <a:latin typeface="Adobe Garamond Pro" panose="02020502060506020403" pitchFamily="18" charset="0"/>
              </a:rPr>
              <a:t>Engagement Area Reflection </a:t>
            </a:r>
            <a:r>
              <a:rPr lang="en-US" sz="2200" dirty="0">
                <a:latin typeface="Adobe Garamond Pro" panose="02020502060506020403" pitchFamily="18" charset="0"/>
              </a:rPr>
              <a:t>to complete the </a:t>
            </a:r>
            <a:r>
              <a:rPr lang="en-US" sz="2200" dirty="0" smtClean="0">
                <a:latin typeface="Adobe Garamond Pro" panose="02020502060506020403" pitchFamily="18" charset="0"/>
              </a:rPr>
              <a:t>required </a:t>
            </a:r>
            <a:r>
              <a:rPr lang="en-US" sz="2200" dirty="0">
                <a:latin typeface="Adobe Garamond Pro" panose="02020502060506020403" pitchFamily="18" charset="0"/>
              </a:rPr>
              <a:t>formal </a:t>
            </a:r>
            <a:r>
              <a:rPr lang="en-US" sz="2200" dirty="0" smtClean="0">
                <a:latin typeface="Adobe Garamond Pro" panose="02020502060506020403" pitchFamily="18" charset="0"/>
              </a:rPr>
              <a:t>culmination of your research. </a:t>
            </a:r>
            <a:endParaRPr lang="en-US" sz="2200" dirty="0">
              <a:latin typeface="Adobe Garamond Pro" panose="02020502060506020403" pitchFamily="18" charset="0"/>
            </a:endParaRPr>
          </a:p>
          <a:p>
            <a:pPr lvl="1"/>
            <a:endParaRPr lang="en-US" sz="2200" dirty="0">
              <a:latin typeface="Adobe Garamond Pro" panose="02020502060506020403" pitchFamily="18" charset="0"/>
            </a:endParaRPr>
          </a:p>
          <a:p>
            <a:pPr lvl="1"/>
            <a:r>
              <a:rPr lang="en-US" sz="2200" dirty="0">
                <a:latin typeface="Adobe Garamond Pro" panose="02020502060506020403" pitchFamily="18" charset="0"/>
              </a:rPr>
              <a:t>If </a:t>
            </a:r>
            <a:r>
              <a:rPr lang="en-US" sz="2200" dirty="0" smtClean="0">
                <a:latin typeface="Adobe Garamond Pro" panose="02020502060506020403" pitchFamily="18" charset="0"/>
              </a:rPr>
              <a:t>you are </a:t>
            </a:r>
            <a:r>
              <a:rPr lang="en-US" sz="2200" dirty="0">
                <a:latin typeface="Adobe Garamond Pro" panose="02020502060506020403" pitchFamily="18" charset="0"/>
              </a:rPr>
              <a:t>submitting the Research </a:t>
            </a:r>
            <a:r>
              <a:rPr lang="en-US" sz="2200" dirty="0" smtClean="0">
                <a:latin typeface="Adobe Garamond Pro" panose="02020502060506020403" pitchFamily="18" charset="0"/>
              </a:rPr>
              <a:t>Engagement Area </a:t>
            </a:r>
            <a:r>
              <a:rPr lang="en-US" sz="2200" dirty="0">
                <a:latin typeface="Adobe Garamond Pro" panose="02020502060506020403" pitchFamily="18" charset="0"/>
              </a:rPr>
              <a:t>R</a:t>
            </a:r>
            <a:r>
              <a:rPr lang="en-US" sz="2200" dirty="0" smtClean="0">
                <a:latin typeface="Adobe Garamond Pro" panose="02020502060506020403" pitchFamily="18" charset="0"/>
              </a:rPr>
              <a:t>eflection </a:t>
            </a:r>
            <a:r>
              <a:rPr lang="en-US" sz="2200" dirty="0">
                <a:latin typeface="Adobe Garamond Pro" panose="02020502060506020403" pitchFamily="18" charset="0"/>
              </a:rPr>
              <a:t>in </a:t>
            </a:r>
            <a:r>
              <a:rPr lang="en-US" sz="2200" dirty="0" smtClean="0">
                <a:latin typeface="Adobe Garamond Pro" panose="02020502060506020403" pitchFamily="18" charset="0"/>
              </a:rPr>
              <a:t>your </a:t>
            </a:r>
            <a:r>
              <a:rPr lang="en-US" sz="2200" dirty="0">
                <a:latin typeface="Adobe Garamond Pro" panose="02020502060506020403" pitchFamily="18" charset="0"/>
              </a:rPr>
              <a:t>final undergraduate semester at FSU </a:t>
            </a:r>
            <a:r>
              <a:rPr lang="en-US" sz="2200" dirty="0" smtClean="0">
                <a:latin typeface="Adobe Garamond Pro" panose="02020502060506020403" pitchFamily="18" charset="0"/>
              </a:rPr>
              <a:t>you </a:t>
            </a:r>
            <a:r>
              <a:rPr lang="en-US" sz="2200" dirty="0">
                <a:latin typeface="Adobe Garamond Pro" panose="02020502060506020403" pitchFamily="18" charset="0"/>
              </a:rPr>
              <a:t>must complete </a:t>
            </a:r>
            <a:r>
              <a:rPr lang="en-US" sz="2200" dirty="0" smtClean="0">
                <a:latin typeface="Adobe Garamond Pro" panose="02020502060506020403" pitchFamily="18" charset="0"/>
              </a:rPr>
              <a:t>the required </a:t>
            </a:r>
            <a:r>
              <a:rPr lang="en-US" sz="2200" dirty="0">
                <a:latin typeface="Adobe Garamond Pro" panose="02020502060506020403" pitchFamily="18" charset="0"/>
              </a:rPr>
              <a:t>formal culmination either prior to submitting the reflection or by the last day of the semester.</a:t>
            </a:r>
          </a:p>
          <a:p>
            <a:pPr lvl="1"/>
            <a:endParaRPr lang="en-US" sz="2200" dirty="0">
              <a:latin typeface="Adobe Garamond Pro" panose="02020502060506020403" pitchFamily="18" charset="0"/>
            </a:endParaRPr>
          </a:p>
          <a:p>
            <a:pPr lvl="1"/>
            <a:r>
              <a:rPr lang="en-US" sz="1900" u="sng" dirty="0">
                <a:latin typeface="Adobe Garamond Pro" panose="02020502060506020403" pitchFamily="18" charset="0"/>
              </a:rPr>
              <a:t>Example:</a:t>
            </a:r>
            <a:r>
              <a:rPr lang="en-US" sz="1900" dirty="0">
                <a:latin typeface="Adobe Garamond Pro" panose="02020502060506020403" pitchFamily="18" charset="0"/>
              </a:rPr>
              <a:t> Spring </a:t>
            </a:r>
            <a:r>
              <a:rPr lang="en-US" sz="1900" dirty="0" smtClean="0">
                <a:latin typeface="Adobe Garamond Pro" panose="02020502060506020403" pitchFamily="18" charset="0"/>
              </a:rPr>
              <a:t>2021 </a:t>
            </a:r>
            <a:r>
              <a:rPr lang="en-US" sz="1900" dirty="0">
                <a:latin typeface="Adobe Garamond Pro" panose="02020502060506020403" pitchFamily="18" charset="0"/>
              </a:rPr>
              <a:t>graduates submitting the Research Engagement Area as one of the first two reflections have until the end of the Spring </a:t>
            </a:r>
            <a:r>
              <a:rPr lang="en-US" sz="1900" dirty="0" smtClean="0">
                <a:latin typeface="Adobe Garamond Pro" panose="02020502060506020403" pitchFamily="18" charset="0"/>
              </a:rPr>
              <a:t>2021 </a:t>
            </a:r>
            <a:r>
              <a:rPr lang="en-US" sz="1900" dirty="0">
                <a:latin typeface="Adobe Garamond Pro" panose="02020502060506020403" pitchFamily="18" charset="0"/>
              </a:rPr>
              <a:t>semester to culminate their research.</a:t>
            </a:r>
          </a:p>
          <a:p>
            <a:pPr lvl="1"/>
            <a:endParaRPr lang="en-US" sz="1900" dirty="0">
              <a:latin typeface="Adobe Garamond Pro" panose="02020502060506020403" pitchFamily="18" charset="0"/>
            </a:endParaRPr>
          </a:p>
          <a:p>
            <a:pPr lvl="1"/>
            <a:r>
              <a:rPr lang="en-US" sz="1900" u="sng" dirty="0">
                <a:latin typeface="Adobe Garamond Pro" panose="02020502060506020403" pitchFamily="18" charset="0"/>
              </a:rPr>
              <a:t>Example:</a:t>
            </a:r>
            <a:r>
              <a:rPr lang="en-US" sz="1900" dirty="0">
                <a:latin typeface="Adobe Garamond Pro" panose="02020502060506020403" pitchFamily="18" charset="0"/>
              </a:rPr>
              <a:t> Fall </a:t>
            </a:r>
            <a:r>
              <a:rPr lang="en-US" sz="1900" dirty="0" smtClean="0">
                <a:latin typeface="Adobe Garamond Pro" panose="02020502060506020403" pitchFamily="18" charset="0"/>
              </a:rPr>
              <a:t>2020 </a:t>
            </a:r>
            <a:r>
              <a:rPr lang="en-US" sz="1900" dirty="0">
                <a:latin typeface="Adobe Garamond Pro" panose="02020502060506020403" pitchFamily="18" charset="0"/>
              </a:rPr>
              <a:t>graduates submitting the Research Engagement Area as their </a:t>
            </a:r>
            <a:r>
              <a:rPr lang="en-US" sz="1900" dirty="0" smtClean="0">
                <a:latin typeface="Adobe Garamond Pro" panose="02020502060506020403" pitchFamily="18" charset="0"/>
              </a:rPr>
              <a:t>third </a:t>
            </a:r>
            <a:r>
              <a:rPr lang="en-US" sz="1900" dirty="0">
                <a:latin typeface="Adobe Garamond Pro" panose="02020502060506020403" pitchFamily="18" charset="0"/>
              </a:rPr>
              <a:t>reflection must culminate their research in Fall </a:t>
            </a:r>
            <a:r>
              <a:rPr lang="en-US" sz="1900" dirty="0" smtClean="0">
                <a:latin typeface="Adobe Garamond Pro" panose="02020502060506020403" pitchFamily="18" charset="0"/>
              </a:rPr>
              <a:t>2020 </a:t>
            </a:r>
            <a:r>
              <a:rPr lang="en-US" sz="1900" dirty="0">
                <a:latin typeface="Adobe Garamond Pro" panose="02020502060506020403" pitchFamily="18" charset="0"/>
              </a:rPr>
              <a:t>if not before.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353" y="588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Submitting Reflections: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26533"/>
          </a:xfrm>
        </p:spPr>
        <p:txBody>
          <a:bodyPr/>
          <a:lstStyle/>
          <a:p>
            <a:r>
              <a:rPr lang="en-US" dirty="0">
                <a:latin typeface="Adobe Garamond Pro" panose="02020502060506020403" pitchFamily="18" charset="0"/>
              </a:rPr>
              <a:t>Once you submit your reflection </a:t>
            </a:r>
            <a:r>
              <a:rPr lang="en-US" dirty="0" smtClean="0">
                <a:latin typeface="Adobe Garamond Pro" panose="02020502060506020403" pitchFamily="18" charset="0"/>
              </a:rPr>
              <a:t>allow at least </a:t>
            </a:r>
            <a:r>
              <a:rPr lang="en-US" dirty="0">
                <a:latin typeface="Adobe Garamond Pro" panose="02020502060506020403" pitchFamily="18" charset="0"/>
              </a:rPr>
              <a:t>two weeks </a:t>
            </a:r>
            <a:r>
              <a:rPr lang="en-US" dirty="0" smtClean="0">
                <a:latin typeface="Adobe Garamond Pro" panose="02020502060506020403" pitchFamily="18" charset="0"/>
              </a:rPr>
              <a:t>for it to </a:t>
            </a:r>
            <a:r>
              <a:rPr lang="en-US" dirty="0">
                <a:latin typeface="Adobe Garamond Pro" panose="02020502060506020403" pitchFamily="18" charset="0"/>
              </a:rPr>
              <a:t>be evaluated.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You will receive the below </a:t>
            </a:r>
            <a:r>
              <a:rPr lang="en-US" dirty="0" smtClean="0">
                <a:latin typeface="Adobe Garamond Pro" panose="02020502060506020403" pitchFamily="18" charset="0"/>
              </a:rPr>
              <a:t>email stating the status of your reflection.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06" y="4123425"/>
            <a:ext cx="5667719" cy="137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090" y="4123425"/>
            <a:ext cx="4794489" cy="12912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377" y="3640347"/>
            <a:ext cx="428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Garamond Pro" panose="02020502060506020403" pitchFamily="18" charset="0"/>
              </a:rPr>
              <a:t>Email with status of Needs Revision</a:t>
            </a:r>
            <a:endParaRPr lang="en-US" dirty="0">
              <a:latin typeface="Adobe Garamond Pro" panose="020205020605060204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5947" y="3635232"/>
            <a:ext cx="428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dobe Garamond Pro" panose="02020502060506020403" pitchFamily="18" charset="0"/>
              </a:rPr>
              <a:t>Email with status of Approved</a:t>
            </a:r>
            <a:endParaRPr lang="en-US" dirty="0">
              <a:latin typeface="Adobe Garamond Pro" panose="02020502060506020403" pitchFamily="18" charset="0"/>
            </a:endParaRPr>
          </a:p>
        </p:txBody>
      </p:sp>
      <p:pic>
        <p:nvPicPr>
          <p:cNvPr id="4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176" y="5997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Reflection Statuses: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39020"/>
            <a:ext cx="10515600" cy="4891176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Adobe Garamond Pro" panose="02020502060506020403" pitchFamily="18" charset="0"/>
              </a:rPr>
              <a:t>In Progress - </a:t>
            </a:r>
            <a:r>
              <a:rPr lang="en-US" sz="2200" dirty="0" smtClean="0">
                <a:latin typeface="Adobe Garamond Pro" panose="02020502060506020403" pitchFamily="18" charset="0"/>
              </a:rPr>
              <a:t>You </a:t>
            </a:r>
            <a:r>
              <a:rPr lang="en-US" sz="2200" dirty="0">
                <a:latin typeface="Adobe Garamond Pro" panose="02020502060506020403" pitchFamily="18" charset="0"/>
              </a:rPr>
              <a:t>have not submitted the reflection for your engagement activity.</a:t>
            </a:r>
            <a:endParaRPr lang="en-US" sz="2200" b="1" dirty="0" smtClean="0">
              <a:latin typeface="Adobe Garamond Pro" panose="02020502060506020403" pitchFamily="18" charset="0"/>
            </a:endParaRPr>
          </a:p>
          <a:p>
            <a:r>
              <a:rPr lang="en-US" b="1" dirty="0" smtClean="0">
                <a:latin typeface="Adobe Garamond Pro" panose="02020502060506020403" pitchFamily="18" charset="0"/>
              </a:rPr>
              <a:t>Submitted - </a:t>
            </a:r>
            <a:r>
              <a:rPr lang="en-US" sz="2200" dirty="0">
                <a:latin typeface="Adobe Garamond Pro" panose="02020502060506020403" pitchFamily="18" charset="0"/>
              </a:rPr>
              <a:t>Your reflection is awaiting evaluation and </a:t>
            </a:r>
            <a:r>
              <a:rPr lang="en-US" sz="2200" dirty="0" smtClean="0">
                <a:latin typeface="Adobe Garamond Pro" panose="02020502060506020403" pitchFamily="18" charset="0"/>
              </a:rPr>
              <a:t>feedback. </a:t>
            </a:r>
            <a:endParaRPr lang="en-US" sz="2200" b="1" dirty="0" smtClean="0">
              <a:latin typeface="Adobe Garamond Pro" panose="02020502060506020403" pitchFamily="18" charset="0"/>
            </a:endParaRPr>
          </a:p>
          <a:p>
            <a:r>
              <a:rPr lang="en-US" b="1" dirty="0" smtClean="0">
                <a:latin typeface="Adobe Garamond Pro" panose="02020502060506020403" pitchFamily="18" charset="0"/>
              </a:rPr>
              <a:t>Needs Revision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200" dirty="0" smtClean="0">
                <a:latin typeface="Adobe Garamond Pro" panose="02020502060506020403" pitchFamily="18" charset="0"/>
              </a:rPr>
              <a:t>If </a:t>
            </a:r>
            <a:r>
              <a:rPr lang="en-US" sz="2200" dirty="0">
                <a:latin typeface="Adobe Garamond Pro" panose="02020502060506020403" pitchFamily="18" charset="0"/>
              </a:rPr>
              <a:t>you receive this status the Area Approver will have given you feedback on what you need to improve. You have </a:t>
            </a:r>
            <a:r>
              <a:rPr lang="en-US" sz="2200" dirty="0" smtClean="0">
                <a:latin typeface="Adobe Garamond Pro" panose="02020502060506020403" pitchFamily="18" charset="0"/>
              </a:rPr>
              <a:t>one </a:t>
            </a:r>
            <a:r>
              <a:rPr lang="en-US" sz="2200" dirty="0">
                <a:latin typeface="Adobe Garamond Pro" panose="02020502060506020403" pitchFamily="18" charset="0"/>
              </a:rPr>
              <a:t>week from date of evaluation (including holidays and weekends) to revise and resubmit your final reflection attempt.</a:t>
            </a:r>
            <a:endParaRPr lang="en-US" sz="2200" dirty="0" smtClean="0">
              <a:latin typeface="Adobe Garamond Pro" panose="02020502060506020403" pitchFamily="18" charset="0"/>
            </a:endParaRPr>
          </a:p>
          <a:p>
            <a:r>
              <a:rPr lang="en-US" b="1" dirty="0" smtClean="0">
                <a:latin typeface="Adobe Garamond Pro" panose="02020502060506020403" pitchFamily="18" charset="0"/>
              </a:rPr>
              <a:t>Awaiting Final Approval - </a:t>
            </a:r>
            <a:r>
              <a:rPr lang="en-US" sz="2200" dirty="0">
                <a:latin typeface="Adobe Garamond Pro" panose="02020502060506020403" pitchFamily="18" charset="0"/>
              </a:rPr>
              <a:t>Your final attempt for the reflection is awaiting evaluation and feedback from the Area Approver.</a:t>
            </a:r>
            <a:endParaRPr lang="en-US" sz="2200" b="1" dirty="0" smtClean="0">
              <a:latin typeface="Adobe Garamond Pro" panose="02020502060506020403" pitchFamily="18" charset="0"/>
            </a:endParaRPr>
          </a:p>
          <a:p>
            <a:r>
              <a:rPr lang="en-US" b="1" dirty="0" smtClean="0">
                <a:latin typeface="Adobe Garamond Pro" panose="02020502060506020403" pitchFamily="18" charset="0"/>
              </a:rPr>
              <a:t>Rejected</a:t>
            </a:r>
            <a:r>
              <a:rPr lang="en-US" dirty="0" smtClean="0">
                <a:latin typeface="Adobe Garamond Pro" panose="02020502060506020403" pitchFamily="18" charset="0"/>
              </a:rPr>
              <a:t> </a:t>
            </a:r>
            <a:r>
              <a:rPr lang="en-US" dirty="0">
                <a:latin typeface="Adobe Garamond Pro" panose="02020502060506020403" pitchFamily="18" charset="0"/>
              </a:rPr>
              <a:t>- </a:t>
            </a:r>
            <a:r>
              <a:rPr lang="en-US" sz="2200" dirty="0">
                <a:latin typeface="Adobe Garamond Pro" panose="02020502060506020403" pitchFamily="18" charset="0"/>
              </a:rPr>
              <a:t>You received </a:t>
            </a:r>
            <a:r>
              <a:rPr lang="en-US" sz="2200" dirty="0" smtClean="0">
                <a:latin typeface="Adobe Garamond Pro" panose="02020502060506020403" pitchFamily="18" charset="0"/>
              </a:rPr>
              <a:t>an unsatisfactory </a:t>
            </a:r>
            <a:r>
              <a:rPr lang="en-US" sz="2200" dirty="0">
                <a:latin typeface="Adobe Garamond Pro" panose="02020502060506020403" pitchFamily="18" charset="0"/>
              </a:rPr>
              <a:t>score </a:t>
            </a:r>
            <a:r>
              <a:rPr lang="en-US" sz="2200" dirty="0" smtClean="0">
                <a:latin typeface="Adobe Garamond Pro" panose="02020502060506020403" pitchFamily="18" charset="0"/>
              </a:rPr>
              <a:t>on </a:t>
            </a:r>
            <a:r>
              <a:rPr lang="en-US" sz="2200" dirty="0">
                <a:latin typeface="Adobe Garamond Pro" panose="02020502060506020403" pitchFamily="18" charset="0"/>
              </a:rPr>
              <a:t>one or more </a:t>
            </a:r>
            <a:r>
              <a:rPr lang="en-US" sz="2200" dirty="0" smtClean="0">
                <a:latin typeface="Adobe Garamond Pro" panose="02020502060506020403" pitchFamily="18" charset="0"/>
              </a:rPr>
              <a:t>rubric </a:t>
            </a:r>
            <a:r>
              <a:rPr lang="en-US" sz="2200" dirty="0">
                <a:latin typeface="Adobe Garamond Pro" panose="02020502060506020403" pitchFamily="18" charset="0"/>
              </a:rPr>
              <a:t>elements for the area on your final reflection attempt</a:t>
            </a:r>
            <a:r>
              <a:rPr lang="en-US" sz="2200" dirty="0" smtClean="0">
                <a:latin typeface="Adobe Garamond Pro" panose="02020502060506020403" pitchFamily="18" charset="0"/>
              </a:rPr>
              <a:t>.</a:t>
            </a:r>
            <a:endParaRPr lang="en-US" sz="2200" b="1" dirty="0" smtClean="0">
              <a:latin typeface="Adobe Garamond Pro" panose="02020502060506020403" pitchFamily="18" charset="0"/>
            </a:endParaRPr>
          </a:p>
          <a:p>
            <a:r>
              <a:rPr lang="en-US" b="1" dirty="0" smtClean="0">
                <a:latin typeface="Adobe Garamond Pro" panose="02020502060506020403" pitchFamily="18" charset="0"/>
              </a:rPr>
              <a:t>Approved Pending Completion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200" dirty="0">
                <a:latin typeface="Adobe Garamond Pro" panose="02020502060506020403" pitchFamily="18" charset="0"/>
              </a:rPr>
              <a:t>Your reflection was approved but the actual activity has not yet completed because you are participating in it during the current semester.</a:t>
            </a:r>
            <a:endParaRPr lang="en-US" sz="2200" dirty="0" smtClean="0">
              <a:latin typeface="Adobe Garamond Pro" panose="02020502060506020403" pitchFamily="18" charset="0"/>
            </a:endParaRPr>
          </a:p>
          <a:p>
            <a:r>
              <a:rPr lang="en-US" b="1" dirty="0" smtClean="0">
                <a:latin typeface="Adobe Garamond Pro" panose="02020502060506020403" pitchFamily="18" charset="0"/>
              </a:rPr>
              <a:t>Approved</a:t>
            </a:r>
            <a:r>
              <a:rPr lang="en-US" sz="2000" b="1" dirty="0" smtClean="0">
                <a:latin typeface="Adobe Garamond Pro" panose="02020502060506020403" pitchFamily="18" charset="0"/>
              </a:rPr>
              <a:t> </a:t>
            </a:r>
            <a:r>
              <a:rPr lang="en-US" sz="2000" dirty="0">
                <a:latin typeface="Adobe Garamond Pro" panose="02020502060506020403" pitchFamily="18" charset="0"/>
              </a:rPr>
              <a:t>- </a:t>
            </a:r>
            <a:r>
              <a:rPr lang="en-US" sz="2200" dirty="0">
                <a:latin typeface="Adobe Garamond Pro" panose="02020502060506020403" pitchFamily="18" charset="0"/>
              </a:rPr>
              <a:t>Your reflection and Engagement Area activities are completed.</a:t>
            </a:r>
          </a:p>
          <a:p>
            <a:endParaRPr lang="en-US" sz="20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4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Reflection Revisions: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dobe Garamond Pro" panose="02020502060506020403" pitchFamily="18" charset="0"/>
              </a:rPr>
              <a:t>If either </a:t>
            </a:r>
            <a:r>
              <a:rPr lang="en-US" dirty="0" smtClean="0">
                <a:latin typeface="Adobe Garamond Pro" panose="02020502060506020403" pitchFamily="18" charset="0"/>
              </a:rPr>
              <a:t>an Engagement Area Reflection </a:t>
            </a:r>
            <a:r>
              <a:rPr lang="en-US" dirty="0">
                <a:latin typeface="Adobe Garamond Pro" panose="02020502060506020403" pitchFamily="18" charset="0"/>
              </a:rPr>
              <a:t>or your </a:t>
            </a:r>
            <a:r>
              <a:rPr lang="en-US" dirty="0" smtClean="0">
                <a:latin typeface="Adobe Garamond Pro" panose="02020502060506020403" pitchFamily="18" charset="0"/>
              </a:rPr>
              <a:t>Synthesis Reflection </a:t>
            </a:r>
            <a:r>
              <a:rPr lang="en-US" dirty="0">
                <a:latin typeface="Adobe Garamond Pro" panose="02020502060506020403" pitchFamily="18" charset="0"/>
              </a:rPr>
              <a:t>are </a:t>
            </a:r>
            <a:r>
              <a:rPr lang="en-US" dirty="0" smtClean="0">
                <a:latin typeface="Adobe Garamond Pro" panose="02020502060506020403" pitchFamily="18" charset="0"/>
              </a:rPr>
              <a:t>marked as “Needs Revision” you have:</a:t>
            </a:r>
            <a:endParaRPr lang="en-US" dirty="0">
              <a:latin typeface="Adobe Garamond Pro" panose="02020502060506020403" pitchFamily="18" charset="0"/>
            </a:endParaRPr>
          </a:p>
          <a:p>
            <a:pPr lvl="1"/>
            <a:r>
              <a:rPr lang="en-US" sz="2600" dirty="0" smtClean="0">
                <a:latin typeface="Adobe Garamond Pro" panose="02020502060506020403" pitchFamily="18" charset="0"/>
              </a:rPr>
              <a:t>one </a:t>
            </a:r>
            <a:r>
              <a:rPr lang="en-US" sz="2600" dirty="0">
                <a:latin typeface="Adobe Garamond Pro" panose="02020502060506020403" pitchFamily="18" charset="0"/>
              </a:rPr>
              <a:t>chance for revision</a:t>
            </a:r>
          </a:p>
          <a:p>
            <a:pPr lvl="1"/>
            <a:r>
              <a:rPr lang="en-US" sz="2600" dirty="0" smtClean="0">
                <a:latin typeface="Adobe Garamond Pro" panose="02020502060506020403" pitchFamily="18" charset="0"/>
              </a:rPr>
              <a:t>one </a:t>
            </a:r>
            <a:r>
              <a:rPr lang="en-US" sz="2600" dirty="0">
                <a:latin typeface="Adobe Garamond Pro" panose="02020502060506020403" pitchFamily="18" charset="0"/>
              </a:rPr>
              <a:t>week (7 days) to make </a:t>
            </a:r>
            <a:r>
              <a:rPr lang="en-US" sz="2600" dirty="0" smtClean="0">
                <a:latin typeface="Adobe Garamond Pro" panose="02020502060506020403" pitchFamily="18" charset="0"/>
              </a:rPr>
              <a:t>revisions and re-submit</a:t>
            </a:r>
            <a:endParaRPr lang="en-US" sz="2600" dirty="0">
              <a:latin typeface="Adobe Garamond Pro" panose="02020502060506020403" pitchFamily="18" charset="0"/>
            </a:endParaRPr>
          </a:p>
          <a:p>
            <a:pPr lvl="1"/>
            <a:r>
              <a:rPr lang="en-US" sz="2600" dirty="0" smtClean="0">
                <a:latin typeface="Adobe Garamond Pro" panose="02020502060506020403" pitchFamily="18" charset="0"/>
              </a:rPr>
              <a:t>The opportunity to follow </a:t>
            </a:r>
            <a:r>
              <a:rPr lang="en-US" sz="2600" dirty="0">
                <a:latin typeface="Adobe Garamond Pro" panose="02020502060506020403" pitchFamily="18" charset="0"/>
              </a:rPr>
              <a:t>up with </a:t>
            </a:r>
            <a:r>
              <a:rPr lang="en-US" sz="2600" dirty="0" smtClean="0">
                <a:latin typeface="Adobe Garamond Pro" panose="02020502060506020403" pitchFamily="18" charset="0"/>
              </a:rPr>
              <a:t>the evaluator if </a:t>
            </a:r>
            <a:r>
              <a:rPr lang="en-US" sz="2600" dirty="0">
                <a:latin typeface="Adobe Garamond Pro" panose="02020502060506020403" pitchFamily="18" charset="0"/>
              </a:rPr>
              <a:t>you have </a:t>
            </a:r>
            <a:r>
              <a:rPr lang="en-US" sz="2600" dirty="0" smtClean="0">
                <a:latin typeface="Adobe Garamond Pro" panose="02020502060506020403" pitchFamily="18" charset="0"/>
              </a:rPr>
              <a:t>any questions.</a:t>
            </a:r>
            <a:endParaRPr lang="en-US" sz="2600" dirty="0">
              <a:latin typeface="Adobe Garamond Pro" panose="02020502060506020403" pitchFamily="18" charset="0"/>
            </a:endParaRPr>
          </a:p>
          <a:p>
            <a:pPr lvl="1"/>
            <a:endParaRPr lang="en-US" dirty="0">
              <a:latin typeface="Adobe Garamond Pro" panose="02020502060506020403" pitchFamily="18" charset="0"/>
            </a:endParaRPr>
          </a:p>
          <a:p>
            <a:r>
              <a:rPr lang="en-US" dirty="0">
                <a:latin typeface="Adobe Garamond Pro" panose="02020502060506020403" pitchFamily="18" charset="0"/>
              </a:rPr>
              <a:t>This applies regardless of when you </a:t>
            </a:r>
            <a:r>
              <a:rPr lang="en-US" dirty="0" smtClean="0">
                <a:latin typeface="Adobe Garamond Pro" panose="02020502060506020403" pitchFamily="18" charset="0"/>
              </a:rPr>
              <a:t>submit your reflections.</a:t>
            </a:r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37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Reflection Writing </a:t>
            </a:r>
            <a:r>
              <a:rPr lang="en-US" dirty="0" smtClean="0">
                <a:latin typeface="Adobe Garamond Pro Bold" panose="02020702060506020403" pitchFamily="18" charset="0"/>
              </a:rPr>
              <a:t>Tips: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0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dobe Garamond Pro" panose="02020502060506020403" pitchFamily="18" charset="0"/>
              </a:rPr>
              <a:t>INTERNATIONAL</a:t>
            </a:r>
            <a:endParaRPr lang="en-US" sz="2000" dirty="0">
              <a:latin typeface="Adobe Garamond Pro" panose="02020502060506020403" pitchFamily="18" charset="0"/>
            </a:endParaRPr>
          </a:p>
          <a:p>
            <a:pPr lvl="1"/>
            <a:r>
              <a:rPr lang="en-US" sz="2000" dirty="0" smtClean="0">
                <a:latin typeface="Adobe Garamond Pro" panose="02020502060506020403" pitchFamily="18" charset="0"/>
              </a:rPr>
              <a:t>If </a:t>
            </a:r>
            <a:r>
              <a:rPr lang="en-US" sz="2000" dirty="0">
                <a:latin typeface="Adobe Garamond Pro" panose="02020502060506020403" pitchFamily="18" charset="0"/>
              </a:rPr>
              <a:t>completing the </a:t>
            </a:r>
            <a:r>
              <a:rPr lang="en-US" sz="2000" dirty="0" smtClean="0">
                <a:latin typeface="Adobe Garamond Pro" panose="02020502060506020403" pitchFamily="18" charset="0"/>
              </a:rPr>
              <a:t>Global Citizenship Certificate, </a:t>
            </a:r>
            <a:r>
              <a:rPr lang="en-US" sz="2000" dirty="0">
                <a:latin typeface="Adobe Garamond Pro" panose="02020502060506020403" pitchFamily="18" charset="0"/>
              </a:rPr>
              <a:t>do know that when you choose this option in the GGSS Portal the reflection questions will disappear. </a:t>
            </a:r>
            <a:r>
              <a:rPr lang="en-US" sz="2000" i="1" dirty="0" smtClean="0">
                <a:latin typeface="Adobe Garamond Pro" panose="02020502060506020403" pitchFamily="18" charset="0"/>
              </a:rPr>
              <a:t>This is supposed to happen</a:t>
            </a:r>
            <a:r>
              <a:rPr lang="en-US" sz="2000" dirty="0" smtClean="0">
                <a:latin typeface="Adobe Garamond Pro" panose="02020502060506020403" pitchFamily="18" charset="0"/>
              </a:rPr>
              <a:t>. You </a:t>
            </a:r>
            <a:r>
              <a:rPr lang="en-US" sz="2000" dirty="0">
                <a:latin typeface="Adobe Garamond Pro" panose="02020502060506020403" pitchFamily="18" charset="0"/>
              </a:rPr>
              <a:t>only need to click submit as they incorporated our reflection questions into your assignments</a:t>
            </a:r>
            <a:r>
              <a:rPr lang="en-US" sz="2000" dirty="0" smtClean="0">
                <a:latin typeface="Adobe Garamond Pro" panose="02020502060506020403" pitchFamily="18" charset="0"/>
              </a:rPr>
              <a:t>.</a:t>
            </a:r>
            <a:endParaRPr lang="en-US" sz="2000" b="1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dobe Garamond Pro" panose="02020502060506020403" pitchFamily="18" charset="0"/>
              </a:rPr>
              <a:t>INTERNSHIP</a:t>
            </a:r>
          </a:p>
          <a:p>
            <a:pPr lvl="1"/>
            <a:r>
              <a:rPr lang="en-US" sz="2000" dirty="0" smtClean="0">
                <a:latin typeface="Adobe Garamond Pro" panose="02020502060506020403" pitchFamily="18" charset="0"/>
              </a:rPr>
              <a:t>If completing the Career Center’s Experience Recognition Program (ERP), do know that when you choose this option in the GGSS Portal the reflection questions will disappear. </a:t>
            </a:r>
            <a:r>
              <a:rPr lang="en-US" sz="2000" i="1" dirty="0">
                <a:latin typeface="Adobe Garamond Pro" panose="02020502060506020403" pitchFamily="18" charset="0"/>
              </a:rPr>
              <a:t>This is supposed to happen</a:t>
            </a:r>
            <a:r>
              <a:rPr lang="en-US" sz="2000" dirty="0">
                <a:latin typeface="Adobe Garamond Pro" panose="02020502060506020403" pitchFamily="18" charset="0"/>
              </a:rPr>
              <a:t>. </a:t>
            </a:r>
            <a:r>
              <a:rPr lang="en-US" sz="2000" dirty="0" smtClean="0">
                <a:latin typeface="Adobe Garamond Pro" panose="02020502060506020403" pitchFamily="18" charset="0"/>
              </a:rPr>
              <a:t>You only need to click submit as they incorporated our reflection questions into your assignments.</a:t>
            </a:r>
            <a:endParaRPr lang="en-US" sz="20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8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Reflection Writing </a:t>
            </a:r>
            <a:r>
              <a:rPr lang="en-US" dirty="0" smtClean="0">
                <a:latin typeface="Adobe Garamond Pro Bold" panose="02020702060506020403" pitchFamily="18" charset="0"/>
              </a:rPr>
              <a:t>Tips: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dobe Garamond Pro" panose="02020502060506020403" pitchFamily="18" charset="0"/>
              </a:rPr>
              <a:t>LEADERSHIP</a:t>
            </a:r>
          </a:p>
          <a:p>
            <a:pPr lvl="1"/>
            <a:r>
              <a:rPr lang="en-US" sz="2000" dirty="0">
                <a:latin typeface="Adobe Garamond Pro" panose="02020502060506020403" pitchFamily="18" charset="0"/>
              </a:rPr>
              <a:t>Ensure that you reflect on both components of the Leadership Engagement Area that you completed in all reflection questions.</a:t>
            </a:r>
          </a:p>
          <a:p>
            <a:pPr lvl="2"/>
            <a:r>
              <a:rPr lang="en-US" sz="1600" dirty="0">
                <a:latin typeface="Adobe Garamond Pro" panose="02020502060506020403" pitchFamily="18" charset="0"/>
              </a:rPr>
              <a:t>3 components: Leadership Education, Leadership Development, Leadership Engagement </a:t>
            </a:r>
            <a:endParaRPr lang="en-US" sz="2000" b="1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dobe Garamond Pro" panose="02020502060506020403" pitchFamily="18" charset="0"/>
              </a:rPr>
              <a:t>RESEARCH</a:t>
            </a:r>
          </a:p>
          <a:p>
            <a:pPr lvl="1"/>
            <a:r>
              <a:rPr lang="en-US" sz="2000" dirty="0" smtClean="0">
                <a:latin typeface="Adobe Garamond Pro" panose="02020502060506020403" pitchFamily="18" charset="0"/>
              </a:rPr>
              <a:t>When </a:t>
            </a:r>
            <a:r>
              <a:rPr lang="en-US" sz="2000" dirty="0">
                <a:latin typeface="Adobe Garamond Pro" panose="02020502060506020403" pitchFamily="18" charset="0"/>
              </a:rPr>
              <a:t>asked to list the key steps of your </a:t>
            </a:r>
            <a:r>
              <a:rPr lang="en-US" sz="2000" dirty="0" smtClean="0">
                <a:latin typeface="Adobe Garamond Pro" panose="02020502060506020403" pitchFamily="18" charset="0"/>
              </a:rPr>
              <a:t>research </a:t>
            </a:r>
            <a:r>
              <a:rPr lang="en-US" sz="2000" dirty="0">
                <a:latin typeface="Adobe Garamond Pro" panose="02020502060506020403" pitchFamily="18" charset="0"/>
              </a:rPr>
              <a:t>experience you should list your </a:t>
            </a:r>
            <a:r>
              <a:rPr lang="en-US" sz="2000" dirty="0" smtClean="0">
                <a:latin typeface="Adobe Garamond Pro" panose="02020502060506020403" pitchFamily="18" charset="0"/>
              </a:rPr>
              <a:t>day-to-day responsibilities/tasks</a:t>
            </a:r>
          </a:p>
          <a:p>
            <a:pPr marL="0" indent="0">
              <a:buNone/>
            </a:pPr>
            <a:endParaRPr lang="en-US" sz="2000" b="1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dobe Garamond Pro" panose="02020502060506020403" pitchFamily="18" charset="0"/>
              </a:rPr>
              <a:t>SERVICE</a:t>
            </a:r>
            <a:endParaRPr lang="en-US" sz="2000" dirty="0" smtClean="0">
              <a:latin typeface="Adobe Garamond Pro" panose="02020502060506020403" pitchFamily="18" charset="0"/>
            </a:endParaRPr>
          </a:p>
          <a:p>
            <a:pPr lvl="1"/>
            <a:r>
              <a:rPr lang="en-US" sz="2000" dirty="0" smtClean="0">
                <a:latin typeface="Adobe Garamond Pro" panose="02020502060506020403" pitchFamily="18" charset="0"/>
              </a:rPr>
              <a:t>Choose </a:t>
            </a:r>
            <a:r>
              <a:rPr lang="en-US" sz="2000" dirty="0">
                <a:latin typeface="Adobe Garamond Pro" panose="02020502060506020403" pitchFamily="18" charset="0"/>
              </a:rPr>
              <a:t>one impactful service experience to reflect on throughout your Service Engagement Area </a:t>
            </a:r>
            <a:r>
              <a:rPr lang="en-US" sz="2000" dirty="0" smtClean="0">
                <a:latin typeface="Adobe Garamond Pro" panose="02020502060506020403" pitchFamily="18" charset="0"/>
              </a:rPr>
              <a:t>Reflection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Synthesis Reflection: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dobe Garamond Pro" panose="02020502060506020403" pitchFamily="18" charset="0"/>
              </a:rPr>
              <a:t>The Synthesis Reflection gives you the opportunity to reflect on your three experiences and explain in your own words how the three experiences </a:t>
            </a:r>
            <a:r>
              <a:rPr lang="en-US">
                <a:latin typeface="Adobe Garamond Pro" panose="02020502060506020403" pitchFamily="18" charset="0"/>
              </a:rPr>
              <a:t>are </a:t>
            </a:r>
            <a:r>
              <a:rPr lang="en-US" smtClean="0">
                <a:latin typeface="Adobe Garamond Pro" panose="02020502060506020403" pitchFamily="18" charset="0"/>
              </a:rPr>
              <a:t>related and </a:t>
            </a:r>
            <a:r>
              <a:rPr lang="en-US" dirty="0">
                <a:latin typeface="Adobe Garamond Pro" panose="02020502060506020403" pitchFamily="18" charset="0"/>
              </a:rPr>
              <a:t>how you have developed throughout your time in GGSS and at FSU. </a:t>
            </a:r>
            <a:endParaRPr lang="en-US" dirty="0" smtClean="0">
              <a:latin typeface="Adobe Garamond Pro" panose="02020502060506020403" pitchFamily="18" charset="0"/>
            </a:endParaRPr>
          </a:p>
          <a:p>
            <a:pPr>
              <a:lnSpc>
                <a:spcPct val="110000"/>
              </a:lnSpc>
            </a:pPr>
            <a:endParaRPr lang="en-US" dirty="0" smtClean="0">
              <a:latin typeface="Adobe Garamond Pro" panose="02020502060506020403" pitchFamily="18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Adobe Garamond Pro" panose="02020502060506020403" pitchFamily="18" charset="0"/>
              </a:rPr>
              <a:t>The Synthesis Reflection must be submitted online by the posted </a:t>
            </a:r>
            <a:r>
              <a:rPr lang="en-US" dirty="0" smtClean="0">
                <a:latin typeface="Adobe Garamond Pro" panose="02020502060506020403" pitchFamily="18" charset="0"/>
              </a:rPr>
              <a:t>deadlines and must be </a:t>
            </a:r>
            <a:r>
              <a:rPr lang="en-US" u="sng" dirty="0" smtClean="0">
                <a:latin typeface="Adobe Garamond Pro" panose="02020502060506020403" pitchFamily="18" charset="0"/>
              </a:rPr>
              <a:t>1,200 words or less</a:t>
            </a:r>
            <a:r>
              <a:rPr lang="en-US" dirty="0" smtClean="0">
                <a:latin typeface="Adobe Garamond Pro" panose="02020502060506020403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dobe Garamond Pro" panose="02020502060506020403" pitchFamily="18" charset="0"/>
              </a:rPr>
              <a:t>Overall </a:t>
            </a:r>
            <a:r>
              <a:rPr lang="en-US" dirty="0">
                <a:latin typeface="Adobe Garamond Pro" panose="02020502060506020403" pitchFamily="18" charset="0"/>
              </a:rPr>
              <a:t>Program </a:t>
            </a:r>
            <a:r>
              <a:rPr lang="en-US" dirty="0" smtClean="0">
                <a:latin typeface="Adobe Garamond Pro" panose="02020502060506020403" pitchFamily="18" charset="0"/>
              </a:rPr>
              <a:t>Advisors OR Synthesis Reviewers </a:t>
            </a:r>
            <a:r>
              <a:rPr lang="en-US" dirty="0">
                <a:latin typeface="Adobe Garamond Pro" panose="02020502060506020403" pitchFamily="18" charset="0"/>
              </a:rPr>
              <a:t>will complete the Synthesis Reflection </a:t>
            </a:r>
            <a:r>
              <a:rPr lang="en-US" dirty="0" smtClean="0">
                <a:latin typeface="Adobe Garamond Pro" panose="02020502060506020403" pitchFamily="18" charset="0"/>
              </a:rPr>
              <a:t>evaluation.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dobe Garamond Pro" panose="02020502060506020403" pitchFamily="18" charset="0"/>
              </a:rPr>
              <a:t>Y</a:t>
            </a:r>
            <a:r>
              <a:rPr lang="en-US" dirty="0" smtClean="0">
                <a:latin typeface="Adobe Garamond Pro" panose="02020502060506020403" pitchFamily="18" charset="0"/>
              </a:rPr>
              <a:t>ou </a:t>
            </a:r>
            <a:r>
              <a:rPr lang="en-US" dirty="0">
                <a:latin typeface="Adobe Garamond Pro" panose="02020502060506020403" pitchFamily="18" charset="0"/>
              </a:rPr>
              <a:t>will have one opportunity for revision.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Switching Engagement Areas: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80051"/>
            <a:ext cx="10515600" cy="2406741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latin typeface="Adobe Garamond Pro" panose="02020502060506020403" pitchFamily="18" charset="0"/>
              </a:rPr>
              <a:t>Login to your GGSS Portal</a:t>
            </a:r>
          </a:p>
          <a:p>
            <a:r>
              <a:rPr lang="en-US" sz="3000" dirty="0">
                <a:latin typeface="Adobe Garamond Pro" panose="02020502060506020403" pitchFamily="18" charset="0"/>
              </a:rPr>
              <a:t>Click </a:t>
            </a:r>
            <a:r>
              <a:rPr lang="en-US" sz="3000" dirty="0" smtClean="0">
                <a:latin typeface="Adobe Garamond Pro" panose="02020502060506020403" pitchFamily="18" charset="0"/>
              </a:rPr>
              <a:t>on the Engagement Area </a:t>
            </a:r>
            <a:r>
              <a:rPr lang="en-US" sz="3000" dirty="0">
                <a:latin typeface="Adobe Garamond Pro" panose="02020502060506020403" pitchFamily="18" charset="0"/>
              </a:rPr>
              <a:t>you want to switch to</a:t>
            </a:r>
          </a:p>
          <a:p>
            <a:r>
              <a:rPr lang="en-US" sz="3000" dirty="0" smtClean="0">
                <a:latin typeface="Adobe Garamond Pro" panose="02020502060506020403" pitchFamily="18" charset="0"/>
              </a:rPr>
              <a:t>Share which Engagement Area you want to switch from</a:t>
            </a:r>
          </a:p>
          <a:p>
            <a:r>
              <a:rPr lang="en-US" sz="3000" dirty="0" smtClean="0">
                <a:latin typeface="Adobe Garamond Pro" panose="02020502060506020403" pitchFamily="18" charset="0"/>
              </a:rPr>
              <a:t>Complete the Action Plan box indicating how you will meet the Engagement Area requirements</a:t>
            </a:r>
            <a:endParaRPr lang="en-US" sz="3000" dirty="0">
              <a:latin typeface="Adobe Garamond Pro" panose="02020502060506020403" pitchFamily="18" charset="0"/>
            </a:endParaRPr>
          </a:p>
          <a:p>
            <a:r>
              <a:rPr lang="en-US" sz="3000" dirty="0" smtClean="0">
                <a:latin typeface="Adobe Garamond Pro" panose="02020502060506020403" pitchFamily="18" charset="0"/>
              </a:rPr>
              <a:t>Submit Area Change Request</a:t>
            </a:r>
            <a:endParaRPr lang="en-US" sz="30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288" y="3986792"/>
            <a:ext cx="4640831" cy="2626308"/>
          </a:xfrm>
          <a:prstGeom prst="rect">
            <a:avLst/>
          </a:prstGeom>
        </p:spPr>
      </p:pic>
      <p:pic>
        <p:nvPicPr>
          <p:cNvPr id="9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137" y="600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GGSS Vocabulary: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075506" cy="4514790"/>
          </a:xfrm>
        </p:spPr>
        <p:txBody>
          <a:bodyPr>
            <a:normAutofit fontScale="85000" lnSpcReduction="20000"/>
          </a:bodyPr>
          <a:lstStyle/>
          <a:p>
            <a:r>
              <a:rPr lang="en-US" b="1" u="sng" dirty="0" smtClean="0">
                <a:latin typeface="Adobe Garamond Pro" panose="02020502060506020403" pitchFamily="18" charset="0"/>
              </a:rPr>
              <a:t>Student Portal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400" dirty="0">
                <a:latin typeface="Adobe Garamond Pro" panose="02020502060506020403" pitchFamily="18" charset="0"/>
              </a:rPr>
              <a:t>This is where you complete everything for </a:t>
            </a:r>
            <a:r>
              <a:rPr lang="en-US" sz="2400" dirty="0" smtClean="0">
                <a:latin typeface="Adobe Garamond Pro" panose="02020502060506020403" pitchFamily="18" charset="0"/>
              </a:rPr>
              <a:t>GGSS.</a:t>
            </a:r>
          </a:p>
          <a:p>
            <a:r>
              <a:rPr lang="en-US" b="1" u="sng" dirty="0" smtClean="0">
                <a:latin typeface="Adobe Garamond Pro" panose="02020502060506020403" pitchFamily="18" charset="0"/>
              </a:rPr>
              <a:t>Program Administrators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400" dirty="0">
                <a:latin typeface="Adobe Garamond Pro" panose="02020502060506020403" pitchFamily="18" charset="0"/>
              </a:rPr>
              <a:t>GGSS is a two person staff. The program is run by a Career Center Assistant Director and one Graduate Assistant. </a:t>
            </a:r>
          </a:p>
          <a:p>
            <a:r>
              <a:rPr lang="en-US" b="1" u="sng" dirty="0">
                <a:latin typeface="Adobe Garamond Pro" panose="02020502060506020403" pitchFamily="18" charset="0"/>
              </a:rPr>
              <a:t>Overall Program Advisors (OPA</a:t>
            </a:r>
            <a:r>
              <a:rPr lang="en-US" b="1" u="sng" dirty="0" smtClean="0">
                <a:latin typeface="Adobe Garamond Pro" panose="02020502060506020403" pitchFamily="18" charset="0"/>
              </a:rPr>
              <a:t>) </a:t>
            </a:r>
            <a:r>
              <a:rPr lang="en-US" dirty="0" smtClean="0">
                <a:latin typeface="Adobe Garamond Pro" panose="02020502060506020403" pitchFamily="18" charset="0"/>
              </a:rPr>
              <a:t>– </a:t>
            </a:r>
            <a:r>
              <a:rPr lang="en-US" sz="2400" dirty="0" smtClean="0">
                <a:latin typeface="Adobe Garamond Pro" panose="02020502060506020403" pitchFamily="18" charset="0"/>
              </a:rPr>
              <a:t>You can be matched </a:t>
            </a:r>
            <a:r>
              <a:rPr lang="en-US" sz="2400" dirty="0">
                <a:latin typeface="Adobe Garamond Pro" panose="02020502060506020403" pitchFamily="18" charset="0"/>
              </a:rPr>
              <a:t>with an OPA to assist you through your Garnet &amp; Gold Scholar Society journey. Your advisor evaluates your Synthesis Reflection. </a:t>
            </a:r>
          </a:p>
          <a:p>
            <a:r>
              <a:rPr lang="en-US" b="1" u="sng" dirty="0">
                <a:latin typeface="Adobe Garamond Pro" panose="02020502060506020403" pitchFamily="18" charset="0"/>
              </a:rPr>
              <a:t>Engagement </a:t>
            </a:r>
            <a:r>
              <a:rPr lang="en-US" b="1" u="sng" dirty="0" smtClean="0">
                <a:latin typeface="Adobe Garamond Pro" panose="02020502060506020403" pitchFamily="18" charset="0"/>
              </a:rPr>
              <a:t>Areas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400" dirty="0">
                <a:latin typeface="Adobe Garamond Pro" panose="02020502060506020403" pitchFamily="18" charset="0"/>
              </a:rPr>
              <a:t>These are the three activities, out of five, that you have chosen to participate in. </a:t>
            </a:r>
          </a:p>
          <a:p>
            <a:r>
              <a:rPr lang="en-US" b="1" u="sng" dirty="0" smtClean="0">
                <a:latin typeface="Adobe Garamond Pro" panose="02020502060506020403" pitchFamily="18" charset="0"/>
              </a:rPr>
              <a:t>Engagement Area Reflections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400" dirty="0">
                <a:latin typeface="Adobe Garamond Pro" panose="02020502060506020403" pitchFamily="18" charset="0"/>
              </a:rPr>
              <a:t>These are the reflections you write for each of your three Engagement Area experiences. </a:t>
            </a:r>
          </a:p>
          <a:p>
            <a:r>
              <a:rPr lang="en-US" b="1" u="sng" dirty="0">
                <a:latin typeface="Adobe Garamond Pro" panose="02020502060506020403" pitchFamily="18" charset="0"/>
              </a:rPr>
              <a:t>Engagement Area </a:t>
            </a:r>
            <a:r>
              <a:rPr lang="en-US" b="1" u="sng" dirty="0" smtClean="0">
                <a:latin typeface="Adobe Garamond Pro" panose="02020502060506020403" pitchFamily="18" charset="0"/>
              </a:rPr>
              <a:t>Approvers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400" dirty="0">
                <a:latin typeface="Adobe Garamond Pro" panose="02020502060506020403" pitchFamily="18" charset="0"/>
              </a:rPr>
              <a:t>These are what we call the experts in each of the five Engagement Area fields who evaluate your reflections based off the provided rubric</a:t>
            </a:r>
            <a:r>
              <a:rPr lang="en-US" sz="2400" dirty="0" smtClean="0">
                <a:latin typeface="Adobe Garamond Pro" panose="02020502060506020403" pitchFamily="18" charset="0"/>
              </a:rPr>
              <a:t>.</a:t>
            </a:r>
            <a:endParaRPr lang="en-US" dirty="0">
              <a:latin typeface="Adobe Garamond Pro" panose="02020502060506020403" pitchFamily="18" charset="0"/>
            </a:endParaRPr>
          </a:p>
          <a:p>
            <a:r>
              <a:rPr lang="en-US" b="1" u="sng" dirty="0" smtClean="0">
                <a:latin typeface="Adobe Garamond Pro" panose="02020502060506020403" pitchFamily="18" charset="0"/>
              </a:rPr>
              <a:t>Synthesis Reflection </a:t>
            </a:r>
            <a:r>
              <a:rPr lang="en-US" dirty="0" smtClean="0">
                <a:latin typeface="Adobe Garamond Pro" panose="02020502060506020403" pitchFamily="18" charset="0"/>
              </a:rPr>
              <a:t>- </a:t>
            </a:r>
            <a:r>
              <a:rPr lang="en-US" sz="2400" dirty="0">
                <a:latin typeface="Adobe Garamond Pro" panose="02020502060506020403" pitchFamily="18" charset="0"/>
              </a:rPr>
              <a:t>This is the final, culminating, reflection on your entire Garnet &amp; Gold Scholar Society experience. This reflection is evaluated by your Overall Program </a:t>
            </a:r>
            <a:r>
              <a:rPr lang="en-US" sz="2400" dirty="0" smtClean="0">
                <a:latin typeface="Adobe Garamond Pro" panose="02020502060506020403" pitchFamily="18" charset="0"/>
              </a:rPr>
              <a:t>Advisor if you chose to participate in GGSS with an OPA. </a:t>
            </a:r>
            <a:endParaRPr lang="en-US" sz="2400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106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0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Appeal Process: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dobe Garamond Pro" panose="02020502060506020403" pitchFamily="18" charset="0"/>
              </a:rPr>
              <a:t>Appropriate for </a:t>
            </a:r>
            <a:r>
              <a:rPr lang="en-US" dirty="0" smtClean="0">
                <a:latin typeface="Adobe Garamond Pro" panose="02020502060506020403" pitchFamily="18" charset="0"/>
              </a:rPr>
              <a:t>a missed deadline, </a:t>
            </a:r>
            <a:r>
              <a:rPr lang="en-US" dirty="0">
                <a:latin typeface="Adobe Garamond Pro" panose="02020502060506020403" pitchFamily="18" charset="0"/>
              </a:rPr>
              <a:t>rejected </a:t>
            </a:r>
            <a:r>
              <a:rPr lang="en-US" dirty="0" smtClean="0">
                <a:latin typeface="Adobe Garamond Pro" panose="02020502060506020403" pitchFamily="18" charset="0"/>
              </a:rPr>
              <a:t>Engagement Area Reflection </a:t>
            </a:r>
            <a:r>
              <a:rPr lang="en-US" dirty="0">
                <a:latin typeface="Adobe Garamond Pro" panose="02020502060506020403" pitchFamily="18" charset="0"/>
              </a:rPr>
              <a:t>or </a:t>
            </a:r>
            <a:r>
              <a:rPr lang="en-US" dirty="0" smtClean="0">
                <a:latin typeface="Adobe Garamond Pro" panose="02020502060506020403" pitchFamily="18" charset="0"/>
              </a:rPr>
              <a:t>Synthesis Reflection, </a:t>
            </a:r>
            <a:r>
              <a:rPr lang="en-US" dirty="0">
                <a:latin typeface="Adobe Garamond Pro" panose="02020502060506020403" pitchFamily="18" charset="0"/>
              </a:rPr>
              <a:t>or rejection of submitted activity or </a:t>
            </a:r>
            <a:r>
              <a:rPr lang="en-US" dirty="0" smtClean="0">
                <a:latin typeface="Adobe Garamond Pro" panose="02020502060506020403" pitchFamily="18" charset="0"/>
              </a:rPr>
              <a:t>class.</a:t>
            </a:r>
            <a:endParaRPr lang="en-US" dirty="0">
              <a:latin typeface="Adobe Garamond Pro" panose="02020502060506020403" pitchFamily="18" charset="0"/>
            </a:endParaRPr>
          </a:p>
          <a:p>
            <a:pPr marL="514350" lvl="1" indent="-514350">
              <a:buNone/>
            </a:pPr>
            <a:endParaRPr lang="en-US" sz="1800" dirty="0">
              <a:latin typeface="Adobe Garamond Pro" panose="02020502060506020403" pitchFamily="18" charset="0"/>
            </a:endParaRPr>
          </a:p>
          <a:p>
            <a:pPr marL="514350" indent="-514350">
              <a:buNone/>
            </a:pPr>
            <a:r>
              <a:rPr lang="en-US" dirty="0">
                <a:latin typeface="Adobe Garamond Pro" panose="02020502060506020403" pitchFamily="18" charset="0"/>
              </a:rPr>
              <a:t>1.	Complete an appeal form (found </a:t>
            </a:r>
            <a:r>
              <a:rPr lang="en-US" dirty="0" smtClean="0">
                <a:latin typeface="Adobe Garamond Pro" panose="02020502060506020403" pitchFamily="18" charset="0"/>
              </a:rPr>
              <a:t>in GGSS portal “hamburger” menu) </a:t>
            </a:r>
            <a:endParaRPr lang="en-US" dirty="0">
              <a:latin typeface="Adobe Garamond Pro" panose="02020502060506020403" pitchFamily="18" charset="0"/>
            </a:endParaRPr>
          </a:p>
          <a:p>
            <a:pPr marL="914400" lvl="1" indent="-514350"/>
            <a:r>
              <a:rPr lang="en-US" sz="2200" dirty="0">
                <a:latin typeface="Adobe Garamond Pro" panose="02020502060506020403" pitchFamily="18" charset="0"/>
              </a:rPr>
              <a:t>Submit appeal form </a:t>
            </a:r>
            <a:r>
              <a:rPr lang="en-US" sz="2200" b="1" u="sng" dirty="0">
                <a:latin typeface="Adobe Garamond Pro" panose="02020502060506020403" pitchFamily="18" charset="0"/>
              </a:rPr>
              <a:t>within 2 weeks</a:t>
            </a:r>
            <a:r>
              <a:rPr lang="en-US" sz="2200" b="1" dirty="0">
                <a:latin typeface="Adobe Garamond Pro" panose="02020502060506020403" pitchFamily="18" charset="0"/>
              </a:rPr>
              <a:t> </a:t>
            </a:r>
            <a:r>
              <a:rPr lang="en-US" sz="2200" dirty="0">
                <a:latin typeface="Adobe Garamond Pro" panose="02020502060506020403" pitchFamily="18" charset="0"/>
              </a:rPr>
              <a:t>of notification </a:t>
            </a:r>
            <a:r>
              <a:rPr lang="en-US" sz="2200" dirty="0" smtClean="0">
                <a:latin typeface="Adobe Garamond Pro" panose="02020502060506020403" pitchFamily="18" charset="0"/>
              </a:rPr>
              <a:t>of evaluation results or program removal from GGSS Administrator.</a:t>
            </a:r>
            <a:endParaRPr lang="en-US" sz="2200" dirty="0">
              <a:latin typeface="Adobe Garamond Pro" panose="02020502060506020403" pitchFamily="18" charset="0"/>
            </a:endParaRPr>
          </a:p>
          <a:p>
            <a:pPr marL="914400" lvl="1" indent="-514350"/>
            <a:r>
              <a:rPr lang="en-US" sz="2200" dirty="0">
                <a:latin typeface="Adobe Garamond Pro" panose="02020502060506020403" pitchFamily="18" charset="0"/>
              </a:rPr>
              <a:t>State the details and reason for reconsideration.</a:t>
            </a:r>
          </a:p>
          <a:p>
            <a:pPr marL="914400" lvl="1" indent="-514350"/>
            <a:r>
              <a:rPr lang="en-US" sz="2200" dirty="0">
                <a:latin typeface="Adobe Garamond Pro" panose="02020502060506020403" pitchFamily="18" charset="0"/>
              </a:rPr>
              <a:t>No further edits </a:t>
            </a:r>
            <a:r>
              <a:rPr lang="en-US" sz="2200" dirty="0" smtClean="0">
                <a:latin typeface="Adobe Garamond Pro" panose="02020502060506020403" pitchFamily="18" charset="0"/>
              </a:rPr>
              <a:t>to </a:t>
            </a:r>
            <a:r>
              <a:rPr lang="en-US" sz="2200" dirty="0">
                <a:latin typeface="Adobe Garamond Pro" panose="02020502060506020403" pitchFamily="18" charset="0"/>
              </a:rPr>
              <a:t>reflections/synthesis </a:t>
            </a:r>
            <a:r>
              <a:rPr lang="en-US" sz="2200" dirty="0" smtClean="0">
                <a:latin typeface="Adobe Garamond Pro" panose="02020502060506020403" pitchFamily="18" charset="0"/>
              </a:rPr>
              <a:t>will be accepted until the appeal has been reviewed.</a:t>
            </a:r>
            <a:endParaRPr lang="en-US" sz="2200" dirty="0">
              <a:latin typeface="Adobe Garamond Pro" panose="02020502060506020403" pitchFamily="18" charset="0"/>
            </a:endParaRPr>
          </a:p>
          <a:p>
            <a:pPr marL="514350" lvl="1" indent="-514350">
              <a:buNone/>
            </a:pPr>
            <a:endParaRPr lang="en-US" sz="1800" dirty="0">
              <a:latin typeface="Adobe Garamond Pro" panose="02020502060506020403" pitchFamily="18" charset="0"/>
            </a:endParaRPr>
          </a:p>
          <a:p>
            <a:pPr marL="514350" lvl="1" indent="-514350">
              <a:buNone/>
            </a:pPr>
            <a:r>
              <a:rPr lang="en-US" sz="2800" dirty="0">
                <a:latin typeface="Adobe Garamond Pro" panose="02020502060506020403" pitchFamily="18" charset="0"/>
              </a:rPr>
              <a:t>*Only </a:t>
            </a:r>
            <a:r>
              <a:rPr lang="en-US" sz="2800" b="1" u="sng" dirty="0">
                <a:latin typeface="Adobe Garamond Pro" panose="02020502060506020403" pitchFamily="18" charset="0"/>
              </a:rPr>
              <a:t>ONE</a:t>
            </a:r>
            <a:r>
              <a:rPr lang="en-US" sz="2800" dirty="0">
                <a:latin typeface="Adobe Garamond Pro" panose="02020502060506020403" pitchFamily="18" charset="0"/>
              </a:rPr>
              <a:t> appeal request may be submitted per student.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Appeal </a:t>
            </a:r>
            <a:r>
              <a:rPr lang="en-US" dirty="0" smtClean="0">
                <a:latin typeface="Adobe Garamond Pro Bold" panose="02020702060506020403" pitchFamily="18" charset="0"/>
              </a:rPr>
              <a:t>Process: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2257" y="1654608"/>
            <a:ext cx="10515600" cy="145198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Adobe Garamond Pro" panose="02020502060506020403" pitchFamily="18" charset="0"/>
              </a:rPr>
              <a:t>Login to your GGSS Portal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Navigate to the hamburger menu in the top right corner, and click on the Appeal Form</a:t>
            </a:r>
            <a:endParaRPr lang="en-US" dirty="0">
              <a:latin typeface="Adobe Garamond Pro" panose="02020502060506020403" pitchFamily="18" charset="0"/>
            </a:endParaRPr>
          </a:p>
          <a:p>
            <a:r>
              <a:rPr lang="en-US" dirty="0" smtClean="0">
                <a:latin typeface="Adobe Garamond Pro" panose="02020502060506020403" pitchFamily="18" charset="0"/>
              </a:rPr>
              <a:t>Choose the Reason for Appeal</a:t>
            </a:r>
            <a:r>
              <a:rPr lang="en-US" smtClean="0">
                <a:latin typeface="Adobe Garamond Pro" panose="02020502060506020403" pitchFamily="18" charset="0"/>
              </a:rPr>
              <a:t>, the Engagement </a:t>
            </a:r>
            <a:r>
              <a:rPr lang="en-US" dirty="0" smtClean="0">
                <a:latin typeface="Adobe Garamond Pro" panose="02020502060506020403" pitchFamily="18" charset="0"/>
              </a:rPr>
              <a:t>Area(s) you are appealing, and your details to be reconsidered</a:t>
            </a:r>
            <a:endParaRPr lang="en-US" dirty="0">
              <a:latin typeface="Adobe Garamond Pro" panose="02020502060506020403" pitchFamily="18" charset="0"/>
            </a:endParaRPr>
          </a:p>
          <a:p>
            <a:r>
              <a:rPr lang="en-US" dirty="0" smtClean="0">
                <a:latin typeface="Adobe Garamond Pro" panose="02020502060506020403" pitchFamily="18" charset="0"/>
              </a:rPr>
              <a:t>Click Submit and allow two weeks for the appeal request to be evaluated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4871"/>
          <a:stretch/>
        </p:blipFill>
        <p:spPr>
          <a:xfrm>
            <a:off x="802257" y="3299885"/>
            <a:ext cx="2497760" cy="26437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62045" y="3459192"/>
            <a:ext cx="18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31852" y="3407432"/>
            <a:ext cx="258793" cy="172529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7780784">
            <a:off x="3203562" y="3451890"/>
            <a:ext cx="345057" cy="77501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780784">
            <a:off x="2359322" y="4894083"/>
            <a:ext cx="345057" cy="92463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084" y="3095336"/>
            <a:ext cx="5150419" cy="30528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95426" y="3828524"/>
            <a:ext cx="431321" cy="113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657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3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Appeal </a:t>
            </a:r>
            <a:r>
              <a:rPr lang="en-US" dirty="0" smtClean="0">
                <a:latin typeface="Adobe Garamond Pro Bold" panose="02020702060506020403" pitchFamily="18" charset="0"/>
              </a:rPr>
              <a:t>Process: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"/>
            </a:pPr>
            <a:r>
              <a:rPr lang="en-US" dirty="0">
                <a:latin typeface="Adobe Garamond Pro" panose="02020502060506020403" pitchFamily="18" charset="0"/>
              </a:rPr>
              <a:t>Your appeal will be reviewed by </a:t>
            </a:r>
            <a:r>
              <a:rPr lang="en-US" smtClean="0">
                <a:latin typeface="Adobe Garamond Pro" panose="02020502060506020403" pitchFamily="18" charset="0"/>
              </a:rPr>
              <a:t>an anonymous </a:t>
            </a:r>
            <a:r>
              <a:rPr lang="en-US" dirty="0">
                <a:latin typeface="Adobe Garamond Pro" panose="02020502060506020403" pitchFamily="18" charset="0"/>
              </a:rPr>
              <a:t>reviewer (Program Administrator, Area Approver, or Overall Program Advisor).   </a:t>
            </a:r>
          </a:p>
          <a:p>
            <a:pPr marL="514350" indent="-514350">
              <a:buNone/>
            </a:pPr>
            <a:r>
              <a:rPr lang="en-US" dirty="0">
                <a:latin typeface="Adobe Garamond Pro" panose="02020502060506020403" pitchFamily="18" charset="0"/>
              </a:rPr>
              <a:t> </a:t>
            </a:r>
          </a:p>
          <a:p>
            <a:pPr marL="514350" indent="-514350">
              <a:buNone/>
            </a:pPr>
            <a:r>
              <a:rPr lang="en-US" dirty="0">
                <a:latin typeface="Adobe Garamond Pro" panose="02020502060506020403" pitchFamily="18" charset="0"/>
              </a:rPr>
              <a:t>3.	A Program Administrator will contact you with a decision within </a:t>
            </a:r>
            <a:r>
              <a:rPr lang="en-US" b="1" u="sng" dirty="0">
                <a:latin typeface="Adobe Garamond Pro" panose="02020502060506020403" pitchFamily="18" charset="0"/>
              </a:rPr>
              <a:t>2 weeks </a:t>
            </a:r>
            <a:r>
              <a:rPr lang="en-US" dirty="0">
                <a:latin typeface="Adobe Garamond Pro" panose="02020502060506020403" pitchFamily="18" charset="0"/>
              </a:rPr>
              <a:t>of the appeal request.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Graduation Checks: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Cumulative GPA of </a:t>
            </a:r>
            <a:r>
              <a:rPr lang="en-US" b="1" dirty="0" smtClean="0">
                <a:latin typeface="Adobe Garamond Pro" panose="02020502060506020403" pitchFamily="18" charset="0"/>
              </a:rPr>
              <a:t>2.75</a:t>
            </a:r>
            <a:r>
              <a:rPr lang="en-US" dirty="0" smtClean="0">
                <a:latin typeface="Adobe Garamond Pro" panose="02020502060506020403" pitchFamily="18" charset="0"/>
              </a:rPr>
              <a:t> </a:t>
            </a:r>
            <a:r>
              <a:rPr lang="en-US" dirty="0">
                <a:latin typeface="Adobe Garamond Pro" panose="02020502060506020403" pitchFamily="18" charset="0"/>
              </a:rPr>
              <a:t>or above </a:t>
            </a:r>
            <a:r>
              <a:rPr lang="en-US" dirty="0" smtClean="0">
                <a:latin typeface="Adobe Garamond Pro" panose="02020502060506020403" pitchFamily="18" charset="0"/>
              </a:rPr>
              <a:t>at the start of your final academic semester</a:t>
            </a:r>
            <a:endParaRPr lang="en-US" dirty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Adobe Garamond Pro" panose="02020502060506020403" pitchFamily="18" charset="0"/>
              </a:rPr>
              <a:t>    [ALL college coursework attempted]</a:t>
            </a:r>
            <a:br>
              <a:rPr lang="en-US" dirty="0">
                <a:latin typeface="Adobe Garamond Pro" panose="02020502060506020403" pitchFamily="18" charset="0"/>
              </a:rPr>
            </a:br>
            <a:endParaRPr lang="en-US" dirty="0">
              <a:latin typeface="Adobe Garamond Pro" panose="02020502060506020403" pitchFamily="18" charset="0"/>
            </a:endParaRPr>
          </a:p>
          <a:p>
            <a:pPr marL="465138" indent="-465138"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Clearance </a:t>
            </a:r>
            <a:r>
              <a:rPr lang="en-US" dirty="0">
                <a:latin typeface="Adobe Garamond Pro" panose="02020502060506020403" pitchFamily="18" charset="0"/>
              </a:rPr>
              <a:t>from </a:t>
            </a:r>
            <a:r>
              <a:rPr lang="en-US" dirty="0" smtClean="0">
                <a:latin typeface="Adobe Garamond Pro" panose="02020502060506020403" pitchFamily="18" charset="0"/>
              </a:rPr>
              <a:t>the </a:t>
            </a:r>
            <a:r>
              <a:rPr lang="en-US" b="1" dirty="0" smtClean="0">
                <a:latin typeface="Adobe Garamond Pro" panose="02020502060506020403" pitchFamily="18" charset="0"/>
              </a:rPr>
              <a:t>Office </a:t>
            </a:r>
            <a:r>
              <a:rPr lang="en-US" b="1" dirty="0">
                <a:latin typeface="Adobe Garamond Pro" panose="02020502060506020403" pitchFamily="18" charset="0"/>
              </a:rPr>
              <a:t>of Student Rights &amp; </a:t>
            </a:r>
            <a:r>
              <a:rPr lang="en-US" b="1" dirty="0" smtClean="0">
                <a:latin typeface="Adobe Garamond Pro" panose="02020502060506020403" pitchFamily="18" charset="0"/>
              </a:rPr>
              <a:t>Responsibilities</a:t>
            </a:r>
          </a:p>
          <a:p>
            <a:pPr marL="922338" lvl="1" indent="-465138"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If you have a student conduct record, you must complete all sanctions.</a:t>
            </a:r>
          </a:p>
          <a:p>
            <a:pPr marL="922338" lvl="1" indent="-465138"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You must not have any record of an Academic Honor Policy Hearing.</a:t>
            </a:r>
          </a:p>
          <a:p>
            <a:pPr marL="0" indent="0">
              <a:buNone/>
            </a:pPr>
            <a:endParaRPr lang="en-US" b="1" dirty="0">
              <a:latin typeface="Adobe Garamond Pro" panose="02020502060506020403" pitchFamily="18" charset="0"/>
            </a:endParaRPr>
          </a:p>
          <a:p>
            <a:pPr marL="465138" indent="-465138"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Complete the </a:t>
            </a:r>
            <a:r>
              <a:rPr lang="en-US" b="1" dirty="0">
                <a:latin typeface="Adobe Garamond Pro" panose="02020502060506020403" pitchFamily="18" charset="0"/>
              </a:rPr>
              <a:t>graduation application </a:t>
            </a:r>
            <a:r>
              <a:rPr lang="en-US" dirty="0">
                <a:latin typeface="Adobe Garamond Pro" panose="02020502060506020403" pitchFamily="18" charset="0"/>
              </a:rPr>
              <a:t>with the University</a:t>
            </a:r>
          </a:p>
          <a:p>
            <a:pPr marL="0" indent="0">
              <a:buNone/>
            </a:pPr>
            <a:endParaRPr lang="en-US" i="1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i="1" dirty="0" smtClean="0">
                <a:latin typeface="Adobe Garamond Pro" panose="02020502060506020403" pitchFamily="18" charset="0"/>
              </a:rPr>
              <a:t>*These checks are completed by GGSS Administrators the semester you graduate.</a:t>
            </a:r>
            <a:endParaRPr lang="en-US" i="1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37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Your To Do List: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Update your expected graduation date in the GGSS portal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endParaRPr lang="en-US" dirty="0" smtClean="0">
              <a:latin typeface="Adobe Garamond Pro" panose="02020502060506020403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Submit </a:t>
            </a:r>
            <a:r>
              <a:rPr lang="en-US" dirty="0">
                <a:latin typeface="Adobe Garamond Pro" panose="02020502060506020403" pitchFamily="18" charset="0"/>
              </a:rPr>
              <a:t>all 3 </a:t>
            </a:r>
            <a:r>
              <a:rPr lang="en-US" dirty="0" smtClean="0">
                <a:latin typeface="Adobe Garamond Pro" panose="02020502060506020403" pitchFamily="18" charset="0"/>
              </a:rPr>
              <a:t>Engagement Area Reflections </a:t>
            </a:r>
            <a:r>
              <a:rPr lang="en-US" dirty="0">
                <a:latin typeface="Adobe Garamond Pro" panose="02020502060506020403" pitchFamily="18" charset="0"/>
              </a:rPr>
              <a:t>and </a:t>
            </a:r>
            <a:r>
              <a:rPr lang="en-US" dirty="0" smtClean="0">
                <a:latin typeface="Adobe Garamond Pro" panose="02020502060506020403" pitchFamily="18" charset="0"/>
              </a:rPr>
              <a:t>the Synthesis Reflection by your posted deadlines</a:t>
            </a:r>
            <a:r>
              <a:rPr lang="en-US" dirty="0">
                <a:latin typeface="Adobe Garamond Pro" panose="02020502060506020403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Adobe Garamond Pro" panose="02020502060506020403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Inform </a:t>
            </a:r>
            <a:r>
              <a:rPr lang="en-US" dirty="0" smtClean="0">
                <a:latin typeface="Adobe Garamond Pro" panose="02020502060506020403" pitchFamily="18" charset="0"/>
              </a:rPr>
              <a:t>GGSS </a:t>
            </a:r>
            <a:r>
              <a:rPr lang="en-US" dirty="0">
                <a:latin typeface="Adobe Garamond Pro" panose="02020502060506020403" pitchFamily="18" charset="0"/>
              </a:rPr>
              <a:t>Administrators of any problems or concerns as soon as possible.</a:t>
            </a:r>
          </a:p>
          <a:p>
            <a:pPr marL="0" indent="0">
              <a:buNone/>
            </a:pPr>
            <a:endParaRPr lang="en-US" dirty="0">
              <a:latin typeface="Adobe Garamond Pro" panose="02020502060506020403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Complete the GGSS Senior </a:t>
            </a:r>
            <a:r>
              <a:rPr lang="en-US" dirty="0" smtClean="0">
                <a:latin typeface="Adobe Garamond Pro" panose="02020502060506020403" pitchFamily="18" charset="0"/>
              </a:rPr>
              <a:t>Survey (sent the semester you graduate).</a:t>
            </a:r>
            <a:endParaRPr lang="en-US" dirty="0">
              <a:latin typeface="Adobe Garamond Pro" panose="02020502060506020403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US" dirty="0">
              <a:latin typeface="Adobe Garamond Pro" panose="02020502060506020403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dobe Garamond Pro" panose="02020502060506020403" pitchFamily="18" charset="0"/>
              </a:rPr>
              <a:t>Answer emails from GGSS in a timely fashion.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FAQs: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73519"/>
            <a:ext cx="10515600" cy="46155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dobe Garamond Pro" panose="02020502060506020403" pitchFamily="18" charset="0"/>
              </a:rPr>
              <a:t>Can my experiences prior to college be used?</a:t>
            </a:r>
          </a:p>
          <a:p>
            <a:pPr lvl="1"/>
            <a:r>
              <a:rPr lang="en-US" sz="1700" dirty="0" smtClean="0">
                <a:latin typeface="Adobe Garamond Pro" panose="02020502060506020403" pitchFamily="18" charset="0"/>
              </a:rPr>
              <a:t>No, all experiences used for GGSS must occur while you are an undergraduate student.</a:t>
            </a:r>
          </a:p>
          <a:p>
            <a:r>
              <a:rPr lang="en-US" sz="2400" dirty="0" smtClean="0">
                <a:latin typeface="Adobe Garamond Pro" panose="02020502060506020403" pitchFamily="18" charset="0"/>
              </a:rPr>
              <a:t>Can I use my experiences from my time in college before I joined GGSS to meet criteria?</a:t>
            </a:r>
          </a:p>
          <a:p>
            <a:pPr lvl="1"/>
            <a:r>
              <a:rPr lang="en-US" sz="1700" dirty="0" smtClean="0">
                <a:latin typeface="Adobe Garamond Pro" panose="02020502060506020403" pitchFamily="18" charset="0"/>
              </a:rPr>
              <a:t>Yes, as long as it meets our requirements we will accept retroactive activity.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Can I use one experience for multiple Engagement Areas?</a:t>
            </a:r>
          </a:p>
          <a:p>
            <a:pPr lvl="1"/>
            <a:r>
              <a:rPr lang="en-US" sz="1700" dirty="0" smtClean="0">
                <a:latin typeface="Adobe Garamond Pro" panose="02020502060506020403" pitchFamily="18" charset="0"/>
              </a:rPr>
              <a:t>Yes, you can use one experience for up to two Engagement Areas (i.e. an internship abroad)</a:t>
            </a:r>
          </a:p>
          <a:p>
            <a:r>
              <a:rPr lang="en-US" sz="2400" dirty="0" smtClean="0">
                <a:latin typeface="Adobe Garamond Pro" panose="02020502060506020403" pitchFamily="18" charset="0"/>
              </a:rPr>
              <a:t>I am a post-baccalaureate student, can I use my experiences from my first undergraduate degree for GGSS?</a:t>
            </a:r>
          </a:p>
          <a:p>
            <a:pPr lvl="1"/>
            <a:r>
              <a:rPr lang="en-US" sz="1700" dirty="0" smtClean="0">
                <a:latin typeface="Adobe Garamond Pro" panose="02020502060506020403" pitchFamily="18" charset="0"/>
              </a:rPr>
              <a:t>Yes, if your experiences meet our requirements you can use them since you were an undergraduate student. </a:t>
            </a:r>
          </a:p>
          <a:p>
            <a:pPr marL="0" indent="0">
              <a:buNone/>
            </a:pPr>
            <a:endParaRPr lang="en-US" sz="2400" dirty="0" smtClean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dobe Garamond Pro" panose="02020502060506020403" pitchFamily="18" charset="0"/>
              </a:rPr>
              <a:t>Other FAQs can </a:t>
            </a:r>
            <a:r>
              <a:rPr lang="en-US" sz="2400" dirty="0">
                <a:latin typeface="Adobe Garamond Pro" panose="02020502060506020403" pitchFamily="18" charset="0"/>
              </a:rPr>
              <a:t>be found here: </a:t>
            </a:r>
            <a:r>
              <a:rPr lang="en-US" sz="2400" dirty="0">
                <a:latin typeface="Adobe Garamond Pro" panose="02020502060506020403" pitchFamily="18" charset="0"/>
                <a:hlinkClick r:id="rId4"/>
              </a:rPr>
              <a:t>https://</a:t>
            </a:r>
            <a:r>
              <a:rPr lang="en-US" sz="2400" dirty="0" smtClean="0">
                <a:latin typeface="Adobe Garamond Pro" panose="02020502060506020403" pitchFamily="18" charset="0"/>
                <a:hlinkClick r:id="rId4"/>
              </a:rPr>
              <a:t>garnetandgoldscholar.fsu.edu/about/faqs</a:t>
            </a:r>
            <a:r>
              <a:rPr lang="en-US" sz="2400" dirty="0" smtClean="0">
                <a:latin typeface="Adobe Garamond Pro" panose="02020502060506020403" pitchFamily="18" charset="0"/>
              </a:rPr>
              <a:t> </a:t>
            </a:r>
            <a:endParaRPr lang="en-US" sz="2400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337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0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Next Steps: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09617"/>
            <a:ext cx="10515600" cy="46155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dobe Garamond Pro" panose="02020502060506020403" pitchFamily="18" charset="0"/>
              </a:rPr>
              <a:t>Successfully pass the Get Started quiz on your GGSS portal with 100% to gain access to your Engagement Area tabs</a:t>
            </a:r>
            <a:endParaRPr lang="en-US" sz="2400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8106" y="2739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dobe Garamond Pro Bold" panose="02020702060506020403" pitchFamily="18" charset="0"/>
              </a:rPr>
              <a:t>Questions: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838200" y="3743573"/>
            <a:ext cx="10515600" cy="317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dobe Garamond Pro" panose="02020502060506020403" pitchFamily="18" charset="0"/>
              </a:rPr>
              <a:t>Come to our drop-in advising hours!</a:t>
            </a:r>
          </a:p>
          <a:p>
            <a:pPr lvl="1"/>
            <a:r>
              <a:rPr lang="en-US" sz="1400" dirty="0" smtClean="0">
                <a:latin typeface="Adobe Garamond Pro" panose="02020502060506020403" pitchFamily="18" charset="0"/>
                <a:hlinkClick r:id="rId5"/>
              </a:rPr>
              <a:t>https</a:t>
            </a:r>
            <a:r>
              <a:rPr lang="en-US" sz="1400" dirty="0">
                <a:latin typeface="Adobe Garamond Pro" panose="02020502060506020403" pitchFamily="18" charset="0"/>
                <a:hlinkClick r:id="rId5"/>
              </a:rPr>
              <a:t>://garnetandgoldscholar.fsu.edu/contact-us/drop-advising-hours</a:t>
            </a:r>
            <a:endParaRPr lang="en-US" sz="1400" dirty="0" smtClean="0">
              <a:latin typeface="Adobe Garamond Pro" panose="02020502060506020403" pitchFamily="18" charset="0"/>
            </a:endParaRPr>
          </a:p>
          <a:p>
            <a:r>
              <a:rPr lang="en-US" sz="2200" dirty="0" smtClean="0">
                <a:latin typeface="Adobe Garamond Pro" panose="02020502060506020403" pitchFamily="18" charset="0"/>
              </a:rPr>
              <a:t>Location: Career Center, Dunlap Success Center</a:t>
            </a:r>
          </a:p>
          <a:p>
            <a:r>
              <a:rPr lang="en-US" sz="2200" dirty="0" smtClean="0">
                <a:latin typeface="Adobe Garamond Pro" panose="02020502060506020403" pitchFamily="18" charset="0"/>
              </a:rPr>
              <a:t>Phone: 850-644-8625</a:t>
            </a:r>
          </a:p>
          <a:p>
            <a:r>
              <a:rPr lang="en-US" sz="2200" dirty="0" smtClean="0">
                <a:latin typeface="Adobe Garamond Pro" panose="02020502060506020403" pitchFamily="18" charset="0"/>
              </a:rPr>
              <a:t>Email: </a:t>
            </a:r>
            <a:r>
              <a:rPr lang="en-US" sz="2200" dirty="0" smtClean="0">
                <a:latin typeface="Adobe Garamond Pro" panose="02020502060506020403" pitchFamily="18" charset="0"/>
                <a:hlinkClick r:id="rId6"/>
              </a:rPr>
              <a:t>garnetandgoldscholar@fsu.edu</a:t>
            </a:r>
            <a:endParaRPr lang="en-US" sz="2200" dirty="0" smtClean="0">
              <a:latin typeface="Adobe Garamond Pro" panose="02020502060506020403" pitchFamily="18" charset="0"/>
            </a:endParaRPr>
          </a:p>
          <a:p>
            <a:r>
              <a:rPr lang="en-US" sz="2200" dirty="0" smtClean="0">
                <a:latin typeface="Adobe Garamond Pro" panose="02020502060506020403" pitchFamily="18" charset="0"/>
              </a:rPr>
              <a:t>Website: </a:t>
            </a:r>
            <a:r>
              <a:rPr lang="en-US" sz="2200" dirty="0" smtClean="0">
                <a:latin typeface="Adobe Garamond Pro" panose="02020502060506020403" pitchFamily="18" charset="0"/>
                <a:hlinkClick r:id="rId7"/>
              </a:rPr>
              <a:t>http://garnetandgoldscholar.fsu.edu</a:t>
            </a:r>
            <a:endParaRPr lang="en-US" sz="2200" dirty="0" smtClean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38" y="3421774"/>
            <a:ext cx="4556500" cy="2077131"/>
          </a:xfrm>
          <a:prstGeom prst="rect">
            <a:avLst/>
          </a:prstGeom>
        </p:spPr>
      </p:pic>
      <p:pic>
        <p:nvPicPr>
          <p:cNvPr id="4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Program Overview: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199" y="1825625"/>
            <a:ext cx="10909663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Adobe Garamond Pro" panose="02020502060506020403" pitchFamily="18" charset="0"/>
              </a:rPr>
              <a:t>Submit an </a:t>
            </a:r>
            <a:r>
              <a:rPr lang="en-US" dirty="0" smtClean="0">
                <a:latin typeface="Adobe Garamond Pro" panose="02020502060506020403" pitchFamily="18" charset="0"/>
              </a:rPr>
              <a:t>application</a:t>
            </a:r>
            <a:endParaRPr lang="en-US" dirty="0">
              <a:latin typeface="Adobe Garamond Pro" panose="02020502060506020403" pitchFamily="18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dobe Garamond Pro" panose="02020502060506020403" pitchFamily="18" charset="0"/>
              </a:rPr>
              <a:t>Participate in activities for 3 of the 5 Engagement Areas: </a:t>
            </a:r>
            <a:endParaRPr lang="en-US" dirty="0" smtClean="0">
              <a:latin typeface="Adobe Garamond Pro" panose="02020502060506020403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dobe Garamond Pro" panose="02020502060506020403" pitchFamily="18" charset="0"/>
              </a:rPr>
              <a:t>International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dobe Garamond Pro" panose="02020502060506020403" pitchFamily="18" charset="0"/>
              </a:rPr>
              <a:t>Internship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dobe Garamond Pro" panose="02020502060506020403" pitchFamily="18" charset="0"/>
              </a:rPr>
              <a:t>Leadership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dobe Garamond Pro" panose="02020502060506020403" pitchFamily="18" charset="0"/>
              </a:rPr>
              <a:t>Research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dobe Garamond Pro" panose="02020502060506020403" pitchFamily="18" charset="0"/>
              </a:rPr>
              <a:t>Service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dobe Garamond Pro" panose="02020502060506020403" pitchFamily="18" charset="0"/>
              </a:rPr>
              <a:t>Complete </a:t>
            </a:r>
            <a:r>
              <a:rPr lang="en-US" dirty="0">
                <a:latin typeface="Adobe Garamond Pro" panose="02020502060506020403" pitchFamily="18" charset="0"/>
              </a:rPr>
              <a:t>and submit </a:t>
            </a:r>
            <a:r>
              <a:rPr lang="en-US" dirty="0" smtClean="0">
                <a:latin typeface="Adobe Garamond Pro" panose="02020502060506020403" pitchFamily="18" charset="0"/>
              </a:rPr>
              <a:t>3 Engagement </a:t>
            </a:r>
            <a:r>
              <a:rPr lang="en-US" dirty="0">
                <a:latin typeface="Adobe Garamond Pro" panose="02020502060506020403" pitchFamily="18" charset="0"/>
              </a:rPr>
              <a:t>Area </a:t>
            </a:r>
            <a:r>
              <a:rPr lang="en-US" dirty="0" smtClean="0">
                <a:latin typeface="Adobe Garamond Pro" panose="02020502060506020403" pitchFamily="18" charset="0"/>
              </a:rPr>
              <a:t>Reflections</a:t>
            </a:r>
            <a:endParaRPr lang="en-US" dirty="0">
              <a:latin typeface="Adobe Garamond Pro" panose="02020502060506020403" pitchFamily="18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dobe Garamond Pro" panose="02020502060506020403" pitchFamily="18" charset="0"/>
              </a:rPr>
              <a:t>Complete and submit Synthesis Reflection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353" y="5855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Overall Program Advisors (OPA):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199" y="1825625"/>
            <a:ext cx="1090966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dobe Garamond Pro" panose="02020502060506020403" pitchFamily="18" charset="0"/>
              </a:rPr>
              <a:t>Students can choose to participate in GGSS with or without an Overall Program Advisor (OPA)</a:t>
            </a:r>
          </a:p>
          <a:p>
            <a:endParaRPr lang="en-US" dirty="0" smtClean="0">
              <a:latin typeface="Adobe Garamond Pro" panose="02020502060506020403" pitchFamily="18" charset="0"/>
            </a:endParaRPr>
          </a:p>
          <a:p>
            <a:r>
              <a:rPr lang="en-US" dirty="0" smtClean="0">
                <a:latin typeface="Adobe Garamond Pro" panose="02020502060506020403" pitchFamily="18" charset="0"/>
              </a:rPr>
              <a:t>OPAs are faculty and staff members across campus who are here to serve as an advisor/mentor to you through your GGSS and FSU journey.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r>
              <a:rPr lang="en-US" dirty="0" smtClean="0">
                <a:latin typeface="Adobe Garamond Pro" panose="02020502060506020403" pitchFamily="18" charset="0"/>
              </a:rPr>
              <a:t>You can choose to switch your OPA throughout your time in GGSS, or switch to participating without an OPA by emailing </a:t>
            </a:r>
            <a:r>
              <a:rPr lang="en-US" dirty="0" smtClean="0">
                <a:latin typeface="Adobe Garamond Pro" panose="02020502060506020403" pitchFamily="18" charset="0"/>
                <a:hlinkClick r:id="rId4"/>
              </a:rPr>
              <a:t>garnetandgoldscholar@fsu.edu</a:t>
            </a:r>
            <a:r>
              <a:rPr lang="en-US" dirty="0" smtClean="0">
                <a:latin typeface="Adobe Garamond Pro" panose="02020502060506020403" pitchFamily="18" charset="0"/>
              </a:rPr>
              <a:t> </a:t>
            </a:r>
          </a:p>
          <a:p>
            <a:endParaRPr lang="en-US" dirty="0">
              <a:latin typeface="Adobe Garamond Pro" panose="02020502060506020403" pitchFamily="18" charset="0"/>
            </a:endParaRPr>
          </a:p>
          <a:p>
            <a:r>
              <a:rPr lang="en-US" dirty="0">
                <a:latin typeface="Adobe Garamond Pro" panose="02020502060506020403" pitchFamily="18" charset="0"/>
                <a:hlinkClick r:id="rId5"/>
              </a:rPr>
              <a:t>https://garnetandgoldscholar.fsu.edu/campus-partners/overall-program-advisors</a:t>
            </a:r>
            <a:endParaRPr lang="en-US" dirty="0">
              <a:latin typeface="Adobe Garamond Pro" panose="02020502060506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599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GGSS Student Portal: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dobe Garamond Pro" panose="02020502060506020403" pitchFamily="18" charset="0"/>
              </a:rPr>
              <a:t>You can access in one of two ways: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>
                <a:latin typeface="Adobe Garamond Pro" panose="02020502060506020403" pitchFamily="18" charset="0"/>
              </a:rPr>
              <a:t>myFSU</a:t>
            </a:r>
            <a:r>
              <a:rPr lang="en-US" dirty="0" smtClean="0">
                <a:latin typeface="Adobe Garamond Pro" panose="02020502060506020403" pitchFamily="18" charset="0"/>
              </a:rPr>
              <a:t> </a:t>
            </a:r>
            <a:r>
              <a:rPr lang="en-US" dirty="0">
                <a:latin typeface="Adobe Garamond Pro" panose="02020502060506020403" pitchFamily="18" charset="0"/>
              </a:rPr>
              <a:t>Portal: </a:t>
            </a:r>
            <a:r>
              <a:rPr lang="en-US" dirty="0">
                <a:latin typeface="Adobe Garamond Pro" panose="02020502060506020403" pitchFamily="18" charset="0"/>
                <a:hlinkClick r:id="rId4"/>
              </a:rPr>
              <a:t>http://</a:t>
            </a:r>
            <a:r>
              <a:rPr lang="en-US" dirty="0" smtClean="0">
                <a:latin typeface="Adobe Garamond Pro" panose="02020502060506020403" pitchFamily="18" charset="0"/>
                <a:hlinkClick r:id="rId4"/>
              </a:rPr>
              <a:t>my.fsu.edu</a:t>
            </a:r>
            <a:endParaRPr lang="en-US" dirty="0" smtClean="0">
              <a:latin typeface="Adobe Garamond Pro" panose="02020502060506020403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dobe Garamond Pro" panose="02020502060506020403" pitchFamily="18" charset="0"/>
              </a:rPr>
              <a:t>Research and Recognition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dobe Garamond Pro" panose="02020502060506020403" pitchFamily="18" charset="0"/>
              </a:rPr>
              <a:t> Garnet and Gold Scholar </a:t>
            </a:r>
            <a:r>
              <a:rPr lang="en-US" dirty="0" smtClean="0">
                <a:latin typeface="Adobe Garamond Pro" panose="02020502060506020403" pitchFamily="18" charset="0"/>
              </a:rPr>
              <a:t>Society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dobe Garamond Pro" panose="02020502060506020403" pitchFamily="18" charset="0"/>
              </a:rPr>
              <a:t>GGSS Website: </a:t>
            </a:r>
            <a:r>
              <a:rPr lang="en-US" dirty="0" smtClean="0">
                <a:latin typeface="Adobe Garamond Pro" panose="02020502060506020403" pitchFamily="18" charset="0"/>
                <a:hlinkClick r:id="rId5"/>
              </a:rPr>
              <a:t>https://garnetandgoldscholar.fsu.edu</a:t>
            </a:r>
            <a:r>
              <a:rPr lang="en-US" dirty="0" smtClean="0">
                <a:latin typeface="Adobe Garamond Pro" panose="02020502060506020403" pitchFamily="18" charset="0"/>
              </a:rPr>
              <a:t>  </a:t>
            </a:r>
            <a:endParaRPr lang="en-US" dirty="0">
              <a:latin typeface="Adobe Garamond Pro" panose="02020502060506020403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latin typeface="Adobe Garamond Pro" panose="02020502060506020403" pitchFamily="18" charset="0"/>
              </a:rPr>
              <a:t> </a:t>
            </a:r>
            <a:r>
              <a:rPr lang="en-US" dirty="0" smtClean="0">
                <a:latin typeface="Adobe Garamond Pro" panose="02020502060506020403" pitchFamily="18" charset="0"/>
              </a:rPr>
              <a:t>Scholars</a:t>
            </a:r>
            <a:endParaRPr lang="en-US" dirty="0">
              <a:latin typeface="Adobe Garamond Pro" panose="02020502060506020403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dobe Garamond Pro" panose="02020502060506020403" pitchFamily="18" charset="0"/>
              </a:rPr>
              <a:t> </a:t>
            </a:r>
            <a:r>
              <a:rPr lang="en-US" dirty="0" smtClean="0">
                <a:latin typeface="Adobe Garamond Pro" panose="02020502060506020403" pitchFamily="18" charset="0"/>
              </a:rPr>
              <a:t>Portal Login</a:t>
            </a:r>
            <a:endParaRPr lang="en-US" dirty="0">
              <a:latin typeface="Adobe Garamond Pro" panose="02020502060506020403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9"/>
          <a:stretch/>
        </p:blipFill>
        <p:spPr>
          <a:xfrm>
            <a:off x="6336705" y="823633"/>
            <a:ext cx="1574074" cy="2589606"/>
          </a:xfrm>
          <a:prstGeom prst="rect">
            <a:avLst/>
          </a:prstGeom>
        </p:spPr>
      </p:pic>
      <p:sp>
        <p:nvSpPr>
          <p:cNvPr id="10" name="Left Arrow 9"/>
          <p:cNvSpPr>
            <a:spLocks/>
          </p:cNvSpPr>
          <p:nvPr/>
        </p:nvSpPr>
        <p:spPr>
          <a:xfrm>
            <a:off x="7841111" y="3019530"/>
            <a:ext cx="838200" cy="247650"/>
          </a:xfrm>
          <a:prstGeom prst="leftArrow">
            <a:avLst/>
          </a:prstGeom>
          <a:solidFill>
            <a:srgbClr val="CEB888"/>
          </a:solidFill>
          <a:ln>
            <a:solidFill>
              <a:srgbClr val="782F4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 rotWithShape="1">
          <a:blip r:embed="rId7"/>
          <a:srcRect l="15854" t="5665" r="66324" b="55944"/>
          <a:stretch/>
        </p:blipFill>
        <p:spPr bwMode="auto">
          <a:xfrm>
            <a:off x="3448590" y="4703713"/>
            <a:ext cx="3297418" cy="1845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Left Arrow 11"/>
          <p:cNvSpPr>
            <a:spLocks/>
          </p:cNvSpPr>
          <p:nvPr/>
        </p:nvSpPr>
        <p:spPr>
          <a:xfrm rot="1099127">
            <a:off x="5464443" y="5557011"/>
            <a:ext cx="741209" cy="247650"/>
          </a:xfrm>
          <a:prstGeom prst="leftArrow">
            <a:avLst/>
          </a:prstGeom>
          <a:solidFill>
            <a:srgbClr val="782F40"/>
          </a:solidFill>
          <a:ln>
            <a:solidFill>
              <a:srgbClr val="CEB88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Benefits: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dobe Garamond Pro" panose="02020502060506020403" pitchFamily="18" charset="0"/>
              </a:rPr>
              <a:t>Learn more ways to </a:t>
            </a:r>
            <a:r>
              <a:rPr lang="en-US" b="1" dirty="0">
                <a:latin typeface="Adobe Garamond Pro" panose="02020502060506020403" pitchFamily="18" charset="0"/>
              </a:rPr>
              <a:t>be involved </a:t>
            </a:r>
            <a:r>
              <a:rPr lang="en-US" dirty="0">
                <a:latin typeface="Adobe Garamond Pro" panose="02020502060506020403" pitchFamily="18" charset="0"/>
              </a:rPr>
              <a:t>on campus 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Receive </a:t>
            </a:r>
            <a:r>
              <a:rPr lang="en-US" dirty="0">
                <a:latin typeface="Adobe Garamond Pro" panose="02020502060506020403" pitchFamily="18" charset="0"/>
              </a:rPr>
              <a:t>unique </a:t>
            </a:r>
            <a:r>
              <a:rPr lang="en-US" b="1" dirty="0">
                <a:latin typeface="Adobe Garamond Pro" panose="02020502060506020403" pitchFamily="18" charset="0"/>
              </a:rPr>
              <a:t>medal</a:t>
            </a:r>
            <a:r>
              <a:rPr lang="en-US" dirty="0">
                <a:latin typeface="Adobe Garamond Pro" panose="02020502060506020403" pitchFamily="18" charset="0"/>
              </a:rPr>
              <a:t> at induction ceremony 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Achieve </a:t>
            </a:r>
            <a:r>
              <a:rPr lang="en-US" b="1" dirty="0">
                <a:latin typeface="Adobe Garamond Pro" panose="02020502060506020403" pitchFamily="18" charset="0"/>
              </a:rPr>
              <a:t>special recognition </a:t>
            </a:r>
            <a:r>
              <a:rPr lang="en-US" dirty="0">
                <a:latin typeface="Adobe Garamond Pro" panose="02020502060506020403" pitchFamily="18" charset="0"/>
              </a:rPr>
              <a:t>at graduation 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Receive </a:t>
            </a:r>
            <a:r>
              <a:rPr lang="en-US" b="1" dirty="0">
                <a:latin typeface="Adobe Garamond Pro" panose="02020502060506020403" pitchFamily="18" charset="0"/>
              </a:rPr>
              <a:t>special designation </a:t>
            </a:r>
            <a:r>
              <a:rPr lang="en-US" dirty="0">
                <a:latin typeface="Adobe Garamond Pro" panose="02020502060506020403" pitchFamily="18" charset="0"/>
              </a:rPr>
              <a:t>on official university transcript </a:t>
            </a:r>
          </a:p>
          <a:p>
            <a:r>
              <a:rPr lang="en-US" b="1" dirty="0">
                <a:latin typeface="Adobe Garamond Pro" panose="02020502060506020403" pitchFamily="18" charset="0"/>
              </a:rPr>
              <a:t>Set yourself apart </a:t>
            </a:r>
            <a:r>
              <a:rPr lang="en-US" dirty="0">
                <a:latin typeface="Adobe Garamond Pro" panose="02020502060506020403" pitchFamily="18" charset="0"/>
              </a:rPr>
              <a:t>from your peers by making yourself more marketable to potential employers or graduate programs after graduation </a:t>
            </a:r>
          </a:p>
          <a:p>
            <a:r>
              <a:rPr lang="en-US" dirty="0" smtClean="0">
                <a:latin typeface="Adobe Garamond Pro" panose="02020502060506020403" pitchFamily="18" charset="0"/>
              </a:rPr>
              <a:t>Learn to articulate </a:t>
            </a:r>
            <a:r>
              <a:rPr lang="en-US" dirty="0">
                <a:latin typeface="Adobe Garamond Pro" panose="02020502060506020403" pitchFamily="18" charset="0"/>
              </a:rPr>
              <a:t>how your involvement on campus has </a:t>
            </a:r>
            <a:r>
              <a:rPr lang="en-US" b="1" dirty="0">
                <a:latin typeface="Adobe Garamond Pro" panose="02020502060506020403" pitchFamily="18" charset="0"/>
              </a:rPr>
              <a:t>prepared you for post-collegiate plans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42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Recognition Process: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dobe Garamond Pro" panose="02020502060506020403" pitchFamily="18" charset="0"/>
              </a:rPr>
              <a:t>Initial recognition includes:</a:t>
            </a:r>
          </a:p>
          <a:p>
            <a:pPr lvl="1"/>
            <a:r>
              <a:rPr lang="en-US" sz="2800" dirty="0">
                <a:latin typeface="Adobe Garamond Pro" panose="02020502060506020403" pitchFamily="18" charset="0"/>
              </a:rPr>
              <a:t>Attending the GGSS induction ceremony</a:t>
            </a:r>
          </a:p>
          <a:p>
            <a:pPr lvl="1"/>
            <a:r>
              <a:rPr lang="en-US" sz="2800" dirty="0">
                <a:latin typeface="Adobe Garamond Pro" panose="02020502060506020403" pitchFamily="18" charset="0"/>
              </a:rPr>
              <a:t>Receiving your GGSS medal</a:t>
            </a:r>
          </a:p>
          <a:p>
            <a:pPr lvl="1"/>
            <a:r>
              <a:rPr lang="en-US" sz="2800" dirty="0">
                <a:latin typeface="Adobe Garamond Pro" panose="02020502060506020403" pitchFamily="18" charset="0"/>
              </a:rPr>
              <a:t>Recognition in the commencement program</a:t>
            </a:r>
          </a:p>
          <a:p>
            <a:pPr lvl="1"/>
            <a:endParaRPr lang="en-US" sz="2800" dirty="0">
              <a:latin typeface="Adobe Garamond Pro" panose="02020502060506020403" pitchFamily="18" charset="0"/>
            </a:endParaRPr>
          </a:p>
          <a:p>
            <a:r>
              <a:rPr lang="en-US" dirty="0">
                <a:latin typeface="Adobe Garamond Pro" panose="02020502060506020403" pitchFamily="18" charset="0"/>
              </a:rPr>
              <a:t>Final recognition includes:</a:t>
            </a:r>
          </a:p>
          <a:p>
            <a:pPr lvl="1"/>
            <a:r>
              <a:rPr lang="en-US" sz="2800" dirty="0">
                <a:latin typeface="Adobe Garamond Pro" panose="02020502060506020403" pitchFamily="18" charset="0"/>
              </a:rPr>
              <a:t>Recognition on your academic transcript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2352456"/>
            <a:ext cx="3429000" cy="2286000"/>
          </a:xfrm>
          <a:prstGeom prst="rect">
            <a:avLst/>
          </a:prstGeom>
        </p:spPr>
      </p:pic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06" y="505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Engagement Areas: </a:t>
            </a: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58335" y="0"/>
            <a:ext cx="3433665" cy="356388"/>
          </a:xfrm>
          <a:prstGeom prst="rect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106" y="0"/>
            <a:ext cx="3433665" cy="356388"/>
          </a:xfrm>
          <a:prstGeom prst="rect">
            <a:avLst/>
          </a:prstGeom>
          <a:solidFill>
            <a:srgbClr val="CEB888"/>
          </a:solidFill>
          <a:ln>
            <a:solidFill>
              <a:srgbClr val="CEB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Adobe Garamond Pro" panose="02020502060506020403" pitchFamily="18" charset="0"/>
              </a:rPr>
              <a:t>INTERNATIONAL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Choose </a:t>
            </a:r>
            <a:r>
              <a:rPr lang="en-US" dirty="0" smtClean="0">
                <a:latin typeface="Adobe Garamond Pro" panose="02020502060506020403" pitchFamily="18" charset="0"/>
              </a:rPr>
              <a:t>one</a:t>
            </a:r>
            <a:r>
              <a:rPr lang="en-US" dirty="0">
                <a:latin typeface="Adobe Garamond Pro" panose="02020502060506020403" pitchFamily="18" charset="0"/>
              </a:rPr>
              <a:t>: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latin typeface="Adobe Garamond Pro" panose="02020502060506020403" pitchFamily="18" charset="0"/>
              </a:rPr>
              <a:t>Global </a:t>
            </a:r>
            <a:r>
              <a:rPr lang="en-US" sz="2800" dirty="0">
                <a:latin typeface="Adobe Garamond Pro" panose="02020502060506020403" pitchFamily="18" charset="0"/>
              </a:rPr>
              <a:t>Citizenship </a:t>
            </a:r>
            <a:r>
              <a:rPr lang="en-US" sz="2800" dirty="0" smtClean="0">
                <a:latin typeface="Adobe Garamond Pro" panose="02020502060506020403" pitchFamily="18" charset="0"/>
              </a:rPr>
              <a:t>Certificate (GCC)</a:t>
            </a:r>
          </a:p>
          <a:p>
            <a:pPr lvl="1">
              <a:buFont typeface="Wingdings" pitchFamily="2" charset="2"/>
              <a:buChar char="q"/>
            </a:pPr>
            <a:r>
              <a:rPr lang="en-US" sz="2800" dirty="0" smtClean="0">
                <a:latin typeface="Adobe Garamond Pro" panose="02020502060506020403" pitchFamily="18" charset="0"/>
              </a:rPr>
              <a:t>Global Scholars Program </a:t>
            </a:r>
            <a:endParaRPr lang="en-US" sz="2800" dirty="0">
              <a:latin typeface="Adobe Garamond Pro" panose="02020502060506020403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2800" dirty="0">
                <a:latin typeface="Adobe Garamond Pro" panose="02020502060506020403" pitchFamily="18" charset="0"/>
              </a:rPr>
              <a:t>An FSU approved abroad experience </a:t>
            </a:r>
            <a:r>
              <a:rPr lang="en-US" sz="2800" u="sng" dirty="0">
                <a:latin typeface="Adobe Garamond Pro" panose="02020502060506020403" pitchFamily="18" charset="0"/>
              </a:rPr>
              <a:t>AND</a:t>
            </a:r>
            <a:r>
              <a:rPr lang="en-US" sz="2800" dirty="0">
                <a:latin typeface="Adobe Garamond Pro" panose="02020502060506020403" pitchFamily="18" charset="0"/>
              </a:rPr>
              <a:t> an approved intercultural communication course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>
                <a:latin typeface="Adobe Garamond Pro" panose="02020502060506020403" pitchFamily="18" charset="0"/>
              </a:rPr>
              <a:t>*More information on the </a:t>
            </a:r>
            <a:r>
              <a:rPr lang="en-US" sz="2000" dirty="0" smtClean="0">
                <a:latin typeface="Adobe Garamond Pro" panose="02020502060506020403" pitchFamily="18" charset="0"/>
              </a:rPr>
              <a:t>International </a:t>
            </a:r>
            <a:r>
              <a:rPr lang="en-US" sz="2000" dirty="0">
                <a:latin typeface="Adobe Garamond Pro" panose="02020502060506020403" pitchFamily="18" charset="0"/>
              </a:rPr>
              <a:t>Engagement Area can be found here: </a:t>
            </a:r>
            <a:r>
              <a:rPr lang="en-US" sz="2000" dirty="0">
                <a:latin typeface="Adobe Garamond Pro" panose="02020502060506020403" pitchFamily="18" charset="0"/>
                <a:hlinkClick r:id="rId4"/>
              </a:rPr>
              <a:t>https://</a:t>
            </a:r>
            <a:r>
              <a:rPr lang="en-US" sz="2000" dirty="0" smtClean="0">
                <a:latin typeface="Adobe Garamond Pro" panose="02020502060506020403" pitchFamily="18" charset="0"/>
                <a:hlinkClick r:id="rId4"/>
              </a:rPr>
              <a:t>garnetandgoldscholar.fsu.edu/engagement-areas/international-engagement</a:t>
            </a:r>
            <a:r>
              <a:rPr lang="en-US" sz="2000" dirty="0" smtClean="0">
                <a:latin typeface="Adobe Garamond Pro" panose="02020502060506020403" pitchFamily="18" charset="0"/>
              </a:rPr>
              <a:t> 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5"/>
          <a:stretch/>
        </p:blipFill>
        <p:spPr>
          <a:xfrm>
            <a:off x="11030270" y="5888741"/>
            <a:ext cx="1022393" cy="863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61" y="851316"/>
            <a:ext cx="3381309" cy="2256058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015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2338</Words>
  <Application>Microsoft Office PowerPoint</Application>
  <PresentationFormat>Widescreen</PresentationFormat>
  <Paragraphs>304</Paragraphs>
  <Slides>36</Slides>
  <Notes>1</Notes>
  <HiddenSlides>0</HiddenSlides>
  <MMClips>36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Adobe Garamond Pro</vt:lpstr>
      <vt:lpstr>Adobe Garamond Pro Bold</vt:lpstr>
      <vt:lpstr>Arial</vt:lpstr>
      <vt:lpstr>Calibri</vt:lpstr>
      <vt:lpstr>Calibri Light</vt:lpstr>
      <vt:lpstr>Georgia</vt:lpstr>
      <vt:lpstr>Wingdings</vt:lpstr>
      <vt:lpstr>Office Theme</vt:lpstr>
      <vt:lpstr>PowerPoint Presentation</vt:lpstr>
      <vt:lpstr>Agenda: </vt:lpstr>
      <vt:lpstr>GGSS Vocabulary: </vt:lpstr>
      <vt:lpstr>Program Overview: </vt:lpstr>
      <vt:lpstr>Overall Program Advisors (OPA):</vt:lpstr>
      <vt:lpstr>GGSS Student Portal: </vt:lpstr>
      <vt:lpstr>Benefits: </vt:lpstr>
      <vt:lpstr>Recognition Process: </vt:lpstr>
      <vt:lpstr>Engagement Areas: </vt:lpstr>
      <vt:lpstr>Engagement Areas: </vt:lpstr>
      <vt:lpstr>Engagement Areas: </vt:lpstr>
      <vt:lpstr>Engagement Areas: </vt:lpstr>
      <vt:lpstr>Engagement Areas: </vt:lpstr>
      <vt:lpstr>Engagement Area Deadlines: </vt:lpstr>
      <vt:lpstr>Engagement Area Deadlines: </vt:lpstr>
      <vt:lpstr>Summer 2019 Graduating Deadlines: </vt:lpstr>
      <vt:lpstr>Fall 2019 Graduating Deadlines: </vt:lpstr>
      <vt:lpstr>Spring 2020 Graduating Deadlines: </vt:lpstr>
      <vt:lpstr>Summer 2020 Graduating Deadlines: </vt:lpstr>
      <vt:lpstr>Deadline Exceptions: </vt:lpstr>
      <vt:lpstr>Deadline Exceptions: </vt:lpstr>
      <vt:lpstr>Deadline Exceptions: </vt:lpstr>
      <vt:lpstr>Submitting Reflections: </vt:lpstr>
      <vt:lpstr>Reflection Statuses: </vt:lpstr>
      <vt:lpstr>Reflection Revisions: </vt:lpstr>
      <vt:lpstr>Reflection Writing Tips: </vt:lpstr>
      <vt:lpstr>Reflection Writing Tips: </vt:lpstr>
      <vt:lpstr>Synthesis Reflection:</vt:lpstr>
      <vt:lpstr>Switching Engagement Areas: </vt:lpstr>
      <vt:lpstr>Appeal Process: </vt:lpstr>
      <vt:lpstr>Appeal Process: </vt:lpstr>
      <vt:lpstr>Appeal Process: </vt:lpstr>
      <vt:lpstr>Graduation Checks: </vt:lpstr>
      <vt:lpstr>Your To Do List: </vt:lpstr>
      <vt:lpstr>FAQs: </vt:lpstr>
      <vt:lpstr>Next Steps: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Geneva Scott</dc:creator>
  <cp:lastModifiedBy>Tory Dellafiora</cp:lastModifiedBy>
  <cp:revision>155</cp:revision>
  <dcterms:created xsi:type="dcterms:W3CDTF">2018-08-03T14:33:07Z</dcterms:created>
  <dcterms:modified xsi:type="dcterms:W3CDTF">2019-04-09T13:11:25Z</dcterms:modified>
</cp:coreProperties>
</file>